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501" r:id="rId2"/>
    <p:sldId id="502" r:id="rId3"/>
    <p:sldId id="503" r:id="rId4"/>
    <p:sldId id="504" r:id="rId5"/>
    <p:sldId id="505" r:id="rId6"/>
  </p:sldIdLst>
  <p:sldSz cx="9144000" cy="6858000" type="screen4x3"/>
  <p:notesSz cx="6815138" cy="9942513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илина Людмила Сергеевна" initials="" lastIdx="2" clrIdx="0"/>
  <p:cmAuthor id="1" name="Салабаева Светлана Валерьевна" initials="" lastIdx="7" clrIdx="1"/>
  <p:cmAuthor id="2" name="Ксенофонтова Светлана Николаевна" initials="КСН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E4C"/>
    <a:srgbClr val="0073B6"/>
    <a:srgbClr val="B7CE88"/>
    <a:srgbClr val="C9DAA6"/>
    <a:srgbClr val="DAE5C1"/>
    <a:srgbClr val="3F95C7"/>
    <a:srgbClr val="006FB8"/>
    <a:srgbClr val="26A122"/>
    <a:srgbClr val="4F81BD"/>
    <a:srgbClr val="220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6825" autoAdjust="0"/>
  </p:normalViewPr>
  <p:slideViewPr>
    <p:cSldViewPr>
      <p:cViewPr>
        <p:scale>
          <a:sx n="100" d="100"/>
          <a:sy n="100" d="100"/>
        </p:scale>
        <p:origin x="-8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8" y="-108"/>
      </p:cViewPr>
      <p:guideLst>
        <p:guide orient="horz" pos="3131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969" cy="497683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9578" y="0"/>
            <a:ext cx="2953969" cy="497683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D06AF2-6679-4759-833C-FF035F35AE1F}" type="datetimeFigureOut">
              <a:rPr lang="ru-RU"/>
              <a:pPr>
                <a:defRPr/>
              </a:pPr>
              <a:t>14.08.2017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241"/>
            <a:ext cx="2953969" cy="49768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9578" y="9443241"/>
            <a:ext cx="2953969" cy="49768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39BBCE-832F-48BA-9CB8-5A600D3ED7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983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969" cy="497683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578" y="0"/>
            <a:ext cx="2953969" cy="497683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FC5AA1-04EC-452F-A4BC-204BF603597B}" type="datetimeFigureOut">
              <a:rPr lang="ru-RU"/>
              <a:pPr>
                <a:defRPr/>
              </a:pPr>
              <a:t>14.08.2017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363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6" y="4722416"/>
            <a:ext cx="5452747" cy="447436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241"/>
            <a:ext cx="2953969" cy="49768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578" y="9443241"/>
            <a:ext cx="2953969" cy="49768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C3914E-F574-4736-80D2-B1CDF66386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1445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6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1482-496F-4A15-8154-BE38FF5FF1AF}" type="datetime1">
              <a:rPr lang="ru-RU" smtClean="0"/>
              <a:pPr>
                <a:defRPr/>
              </a:pPr>
              <a:t>14.08.2017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4D468-D2C3-4282-BD73-D11C339DE50A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AB52B-8FE0-4BFE-A411-52F89507C5DE}" type="datetime1">
              <a:rPr lang="ru-RU" smtClean="0"/>
              <a:pPr>
                <a:defRPr/>
              </a:pPr>
              <a:t>14.08.2017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08714-D7AE-473C-B401-3C12C7012AC3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24C91-6AD8-4DBB-9DDD-ED9CB7A09567}" type="datetime1">
              <a:rPr lang="ru-RU" smtClean="0"/>
              <a:pPr>
                <a:defRPr/>
              </a:pPr>
              <a:t>14.08.2017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6D25-84EF-4AD6-B2B6-9B92F80383FB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51D81-AB94-48E0-8988-934AA6BC4B5B}" type="datetime1">
              <a:rPr lang="ru-RU" smtClean="0"/>
              <a:pPr>
                <a:defRPr/>
              </a:pPr>
              <a:t>14.08.2017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461B0-EBEE-4EA4-A2EC-E3B938D55AB3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4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A01B-A464-47AE-B340-EB68372C194B}" type="datetime1">
              <a:rPr lang="ru-RU" smtClean="0"/>
              <a:pPr>
                <a:defRPr/>
              </a:pPr>
              <a:t>14.08.2017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CEE9-9B95-4555-941F-A086032F68AB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957F-336A-42BC-A8F2-52E4313AEA79}" type="datetime1">
              <a:rPr lang="ru-RU" smtClean="0"/>
              <a:pPr>
                <a:defRPr/>
              </a:pPr>
              <a:t>14.08.2017</a:t>
            </a:fld>
            <a:endParaRPr lang="uk-UA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427E2-5ABD-4960-877C-BF5A7502217F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4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4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385CA-CA2A-4650-9AC7-2A643CE4E850}" type="datetime1">
              <a:rPr lang="ru-RU" smtClean="0"/>
              <a:pPr>
                <a:defRPr/>
              </a:pPr>
              <a:t>14.08.2017</a:t>
            </a:fld>
            <a:endParaRPr lang="uk-UA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14164-CFA6-4236-8996-344E16D6F1B1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1B20B-A870-4359-80CA-AD5CD557100E}" type="datetime1">
              <a:rPr lang="ru-RU" smtClean="0"/>
              <a:pPr>
                <a:defRPr/>
              </a:pPr>
              <a:t>14.08.2017</a:t>
            </a:fld>
            <a:endParaRPr lang="uk-UA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7C9AC-8EA7-46FD-BF80-31496234DC0A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DD29D-29F4-4E83-BFDF-1D0296C8681E}" type="datetime1">
              <a:rPr lang="ru-RU" smtClean="0"/>
              <a:pPr>
                <a:defRPr/>
              </a:pPr>
              <a:t>14.08.2017</a:t>
            </a:fld>
            <a:endParaRPr lang="uk-UA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E0783-DB24-4C18-AB7D-26ABB88B65F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0C8F-D9DC-4F74-B56B-5A998E9446CA}" type="datetime1">
              <a:rPr lang="ru-RU" smtClean="0"/>
              <a:pPr>
                <a:defRPr/>
              </a:pPr>
              <a:t>14.08.2017</a:t>
            </a:fld>
            <a:endParaRPr lang="uk-UA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9C3CE-747E-4DF0-9EBB-A8E3B3B29D5A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uk-UA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F1A44-99CD-45FE-B89D-ADFA157BFF3A}" type="datetime1">
              <a:rPr lang="ru-RU" smtClean="0"/>
              <a:pPr>
                <a:defRPr/>
              </a:pPr>
              <a:t>14.08.2017</a:t>
            </a:fld>
            <a:endParaRPr lang="uk-UA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C2A03-8C95-4297-898A-7BBEC1F87AC7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DB767C84-1128-42FA-A4E7-6CC86AC71F14}" type="datetime1">
              <a:rPr lang="ru-RU" smtClean="0"/>
              <a:pPr>
                <a:defRPr/>
              </a:pPr>
              <a:t>14.08.2017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9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14BFC10-C70E-4129-8973-225D6D5D28AF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08520" y="116153"/>
            <a:ext cx="9252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РЕЙТИНГ КАДАСТРОВЫХ ИНЖЕНЕРОВ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по результатам рассмотрения заявлений о государственном кадастровом учете  по итогам 1-го полугодия 2017 года</a:t>
            </a:r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762529"/>
              </p:ext>
            </p:extLst>
          </p:nvPr>
        </p:nvGraphicFramePr>
        <p:xfrm>
          <a:off x="841369" y="1484784"/>
          <a:ext cx="7886701" cy="4416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1792"/>
                <a:gridCol w="6554909"/>
              </a:tblGrid>
              <a:tr h="11252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более 50%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26" marR="6926" marT="92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u="none" strike="noStrike" dirty="0">
                          <a:effectLst/>
                        </a:rPr>
                        <a:t>- высокий уровень риска получить решение о приостановлении кадастрового учета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26" marR="6926" marT="9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3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u="none" strike="noStrike" dirty="0">
                          <a:effectLst/>
                        </a:rPr>
                        <a:t>35-50%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26" marR="6926" marT="9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u="none" strike="noStrike" dirty="0">
                          <a:effectLst/>
                        </a:rPr>
                        <a:t>- средний уровень риска получить решение о приостановлении кадастрового учета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26" marR="6926" marT="9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32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менее 35%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26" marR="6926" marT="92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u="none" strike="noStrike" dirty="0">
                          <a:effectLst/>
                        </a:rPr>
                        <a:t>- низкий уровень риска получить решение о приостановлении кадастрового учета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26" marR="6926" marT="9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00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717328"/>
              </p:ext>
            </p:extLst>
          </p:nvPr>
        </p:nvGraphicFramePr>
        <p:xfrm>
          <a:off x="116092" y="1513211"/>
          <a:ext cx="8858868" cy="5123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017"/>
                <a:gridCol w="2700722"/>
                <a:gridCol w="687107"/>
                <a:gridCol w="479117"/>
                <a:gridCol w="596795"/>
                <a:gridCol w="813402"/>
                <a:gridCol w="870966"/>
                <a:gridCol w="2383742"/>
              </a:tblGrid>
              <a:tr h="165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ФИО кадастрового инженера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Всего заявлений, без учета доп. документов (шт.)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err="1">
                          <a:effectLst/>
                        </a:rPr>
                        <a:t>Пложительных</a:t>
                      </a:r>
                      <a:r>
                        <a:rPr lang="ru-RU" sz="1050" b="1" u="none" strike="noStrike" dirty="0">
                          <a:effectLst/>
                        </a:rPr>
                        <a:t> решений (шт.)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Приостановленных решений (шт.)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Решений о приостановлении от общего кол-ва </a:t>
                      </a:r>
                      <a:r>
                        <a:rPr lang="ru-RU" sz="1050" b="1" u="none" strike="noStrike" dirty="0" smtClean="0">
                          <a:effectLst/>
                        </a:rPr>
                        <a:t>заявлений (</a:t>
                      </a:r>
                      <a:r>
                        <a:rPr lang="ru-RU" sz="1050" b="1" u="none" strike="noStrike" dirty="0">
                          <a:effectLst/>
                        </a:rPr>
                        <a:t>в %)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Решений о приостановлении от общего числа всех приостановлений  (в %)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Типичные ошибки КИ при подготовке док-</a:t>
                      </a:r>
                      <a:r>
                        <a:rPr lang="ru-RU" sz="1050" b="1" u="none" strike="noStrike" dirty="0" err="1">
                          <a:effectLst/>
                        </a:rPr>
                        <a:t>ов</a:t>
                      </a:r>
                      <a:r>
                        <a:rPr lang="ru-RU" sz="1050" b="1" u="none" strike="noStrike" dirty="0">
                          <a:effectLst/>
                        </a:rPr>
                        <a:t> (№ пункта в соответствии с частью 1 статьи 26 218-ФЗ)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ДУРНИН Алексей Александрович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623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551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229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36,76%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3,16%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2, 5, 7, 9, 20, 22, 25, 26, 28, 49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ГЕРАСИМОВ Андрей Викторович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334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280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147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44,01%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2,03%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1, 2, 5, 7, 20, 25, 27, 49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ЕРМАКОВ Иван Александрович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333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281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134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40,24%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1,85%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1, 2, 5, 7, 9, 19, 20, 27, 49, 50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ЗАДРОГИН Александр Николаевич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330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279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37,27%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1,70%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2, 5, 7, 9, 20, 22, 49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ГОЛОВАНОВ Сергей Сергеевич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185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139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61,08%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1,56%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2, 5, 7, 20, 25, 26, 27, 31, 32, 49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БАЛАШОВ Александр Васильевич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237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44,30%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1,45%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1, 2, 5, 7, 20, 25, 26, 49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ШИБАЛОВ Николай Рудольфович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133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96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72,18%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1,32%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2, 5, 7, 20, 25, 49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КУТУЗОВ Михаил Анатольевич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162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94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46,77%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1,30%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1, 5, 7, 20, 25, 28, 43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МЕЩАНКИН Владимир Васильевич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144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92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63,89%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1,27%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2, 5, 7, 9, 20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КОЛОСКОВА Марина Валерьевна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206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161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86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41,75%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1,19%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1, 2, 5, 7, 8, 20, 25, 49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ОШАНИНА Татьяна Алексеевна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47,98%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1, 2, 5, 7, 9, 20, 25, 26, 27, 28, 49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08520" y="116153"/>
            <a:ext cx="9252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РЕЙТИНГ КАДАСТРОВЫХ ИНЖЕНЕРОВ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по результатам рассмотрения заявлений о государственном кадастровом учете  по итогам 1-го полугодия 2017 года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5486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539068"/>
              </p:ext>
            </p:extLst>
          </p:nvPr>
        </p:nvGraphicFramePr>
        <p:xfrm>
          <a:off x="116092" y="1513211"/>
          <a:ext cx="8858868" cy="49968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017"/>
                <a:gridCol w="2700722"/>
                <a:gridCol w="687107"/>
                <a:gridCol w="479117"/>
                <a:gridCol w="596795"/>
                <a:gridCol w="813402"/>
                <a:gridCol w="870966"/>
                <a:gridCol w="2383742"/>
              </a:tblGrid>
              <a:tr h="165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ФИО кадастрового инженера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Всего заявлений, без учета доп. документов (шт.)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Пложительных решений (шт.)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Приостановленных решений (шт.)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Решений о приостановлении от общего кол-ва </a:t>
                      </a:r>
                      <a:r>
                        <a:rPr lang="ru-RU" sz="1050" b="1" u="none" strike="noStrike" dirty="0" smtClean="0">
                          <a:effectLst/>
                        </a:rPr>
                        <a:t>заявлений (</a:t>
                      </a:r>
                      <a:r>
                        <a:rPr lang="ru-RU" sz="1050" b="1" u="none" strike="noStrike" dirty="0">
                          <a:effectLst/>
                        </a:rPr>
                        <a:t>в %)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Решений о приостановлении от общего числа всех приостановлений  (в %)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Типичные ошибки КИ при подготовке док-</a:t>
                      </a:r>
                      <a:r>
                        <a:rPr lang="ru-RU" sz="1050" b="1" u="none" strike="noStrike" dirty="0" err="1">
                          <a:effectLst/>
                        </a:rPr>
                        <a:t>ов</a:t>
                      </a:r>
                      <a:r>
                        <a:rPr lang="ru-RU" sz="1050" b="1" u="none" strike="noStrike" dirty="0">
                          <a:effectLst/>
                        </a:rPr>
                        <a:t> (№ пункта в соответствии с частью 1 статьи 26 218-ФЗ)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АЛЕКСЕЕВ Эдуард Геннадьевич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52,60%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1,12%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1, 5, 7, 19, 23, 25, 35, 49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ТАТУР Людмила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Саидовна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35,22%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1,12%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1, 2, 5, 7, 20, 32, 49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ЛЕОНТЬЕВА Анастасия Сергеевна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40,82%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1,10%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1, 2, 5, 7, 25, 49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ГУРЬЕВА Светлана Геннадьевна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61,24%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1, 2, 5, 7, 9, 20, 27, 32, 49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КОВАЛЕВ Герман Викторович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37,50%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1,03%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2, 5, 7, 9, 20, 25, 28, 49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ГУСЬКОВ Андрей Александрович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30,12%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1,03%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1, 2, 5, 7, 20, 22, 25, 26, 34, 49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ФИЛАТОВА Татьяна Васильевна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54,55%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0,99%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5, 7, 19, 20, 25, 31, 49, 50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ЛАПИНА Марина Геннадьевна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51,08%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0,98%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2, 5, 7, 20, 25, 26, 49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ГАРОВА Лариса Сергеевна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58,33%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0,97%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2, 5, 7, 20, 25, 49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ГИБАЗОВА Юлия Вячеславовна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34,65%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0,97%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2, 5, 7, 9, 20, 25, 27, 49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НИКИТИН Никита Александрович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46,90%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0,94%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1, 2, 5, 6, 7, 9, 20, 49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08520" y="116153"/>
            <a:ext cx="9252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РЕЙТИНГ КАДАСТРОВЫХ ИНЖЕНЕРОВ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по результатам рассмотрения заявлений о государственном кадастровом учете  по итогам 1-го полугодия 2017 года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9793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216189"/>
              </p:ext>
            </p:extLst>
          </p:nvPr>
        </p:nvGraphicFramePr>
        <p:xfrm>
          <a:off x="108948" y="1293697"/>
          <a:ext cx="8858868" cy="5139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017"/>
                <a:gridCol w="2700722"/>
                <a:gridCol w="687107"/>
                <a:gridCol w="479117"/>
                <a:gridCol w="596795"/>
                <a:gridCol w="813402"/>
                <a:gridCol w="870966"/>
                <a:gridCol w="2383742"/>
              </a:tblGrid>
              <a:tr h="165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ФИО кадастрового инженера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Всего заявлений, без учета доп. документов (шт.)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Пложительных решений (шт.)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Приостановленных решений (шт.)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Решений о приостановлении от общего кол-ва </a:t>
                      </a:r>
                      <a:r>
                        <a:rPr lang="ru-RU" sz="1050" b="1" u="none" strike="noStrike" dirty="0" smtClean="0">
                          <a:effectLst/>
                        </a:rPr>
                        <a:t>заявлений (</a:t>
                      </a:r>
                      <a:r>
                        <a:rPr lang="ru-RU" sz="1050" b="1" u="none" strike="noStrike" dirty="0">
                          <a:effectLst/>
                        </a:rPr>
                        <a:t>в %)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Решений о приостановлении от общего числа всех приостановлений  (в %)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Типичные ошибки КИ при подготовке док-</a:t>
                      </a:r>
                      <a:r>
                        <a:rPr lang="ru-RU" sz="1050" b="1" u="none" strike="noStrike" dirty="0" err="1">
                          <a:effectLst/>
                        </a:rPr>
                        <a:t>ов</a:t>
                      </a:r>
                      <a:r>
                        <a:rPr lang="ru-RU" sz="1050" b="1" u="none" strike="noStrike" dirty="0">
                          <a:effectLst/>
                        </a:rPr>
                        <a:t> (№ пункта в соответствии с частью 1 статьи 26 218-ФЗ)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АНДРЕЯК Татьяна Николаевна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29,31%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0,94%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1, 2, 5, 7, 22, 27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БЕНДИНА Оксана Владимировна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58,77%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0,92%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2, 5, 7, 20, 26, 49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БАРИНОВ Станислав Сергеевич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47,18%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0,92%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1, 2, 5, 7, 49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АБРАМИН Павел  Евгеньевич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90,41%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0,91%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ЧЕКУНОВА Ольга Николаевна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35,52%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0,90%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1, 2, 5, 7, 20, 25, 31, 49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ВОЛКОВА Екатерина Андреевна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53,04%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0,84%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1, 2, 5, 7, 9, 20, 49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МАЙОРОВА Галина Алексеевна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46,51%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0,83%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2, 5, 7, 20, 25, 26, 28, 49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МЕЩЕРЯКОВ Егор Андреевич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51,33%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0,80%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1, 2, 5, 7, 20, 49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САВОСЬКИН Андрей Вячеславович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40,56%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0,80%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2, 5, 7, 9, 20, 49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ВОТЧИННИКОВА Анжела Евгеньевна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38,67%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0,80%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1, 2, 5, 7, 25, 28, 31, 49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ЗУБКОВ Андрей Викторович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31,25%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0,76%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2, 5, 7, 9, 20, 49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08520" y="116153"/>
            <a:ext cx="9252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РЕЙТИНГ КАДАСТРОВЫХ ИНЖЕНЕРОВ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по результатам рассмотрения заявлений о государственном кадастровом учете  по итогам 1-го полугодия 2017 года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4419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721014"/>
              </p:ext>
            </p:extLst>
          </p:nvPr>
        </p:nvGraphicFramePr>
        <p:xfrm>
          <a:off x="116092" y="1446535"/>
          <a:ext cx="8858868" cy="4860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017"/>
                <a:gridCol w="2700722"/>
                <a:gridCol w="687107"/>
                <a:gridCol w="479117"/>
                <a:gridCol w="596795"/>
                <a:gridCol w="813402"/>
                <a:gridCol w="870966"/>
                <a:gridCol w="2383742"/>
              </a:tblGrid>
              <a:tr h="1372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ФИО кадастрового инженера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Всего заявлений, без учета доп. документов (шт.)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Пложительных решений (шт.)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Приостановленных решений (шт.)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Решений о приостановлении от общего кол-ва </a:t>
                      </a:r>
                      <a:r>
                        <a:rPr lang="ru-RU" sz="1050" b="1" u="none" strike="noStrike" dirty="0" smtClean="0">
                          <a:effectLst/>
                        </a:rPr>
                        <a:t>заявлений (</a:t>
                      </a:r>
                      <a:r>
                        <a:rPr lang="ru-RU" sz="1050" b="1" u="none" strike="noStrike" dirty="0">
                          <a:effectLst/>
                        </a:rPr>
                        <a:t>в %)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Решений о приостановлении от общего числа всех приостановлений  (в %)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Типичные ошибки КИ при подготовке док-</a:t>
                      </a:r>
                      <a:r>
                        <a:rPr lang="ru-RU" sz="1050" b="1" u="none" strike="noStrike" dirty="0" err="1">
                          <a:effectLst/>
                        </a:rPr>
                        <a:t>ов</a:t>
                      </a:r>
                      <a:r>
                        <a:rPr lang="ru-RU" sz="1050" b="1" u="none" strike="noStrike" dirty="0">
                          <a:effectLst/>
                        </a:rPr>
                        <a:t> (№ пункта в соответствии с частью 1 статьи 26 218-ФЗ)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69" marR="3169" marT="42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ЖУРАВЛЕВА Анна Александровна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45,00%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0,75%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2, 5, 7, 20, 27, 49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ЛИПИН Сергей Сергеевич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41,86%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0,75%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2, 5, 7, 20, 26, 28, 35, 49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МАЛИНОВ Сергей Вячеславович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35,76%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0,75%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2, 5, 7, 20, 25, 49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ЧЕЛЫШЕВА Юлия Владимировна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70,67%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0,73%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2, 5, 7, 25, 26, 28, 49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ГРИГОРЬЕВ Владимир Владимирович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30,99%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0,73%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2, 5, 7, 20, 49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БЫСТРОВ Игорь Витальевич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52,53%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0,72%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2, 5, 7, 9, 20, 22, 25, 28, 49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ПАНКОВА Светлана Николаевна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36,36%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0,72%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2, 5, 7, 20, 25, 49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КОШЕЛЕВА Алла Викторовна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35,66%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0,70%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2, 5, 7, 20, 25, 27, 49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ЛЕЗОВ Эдуард Юрьевич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59,52%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0,69%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7, 20, 49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РЫБАКОВА Татьяна Владимировна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44,25%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0,69%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5, 7, 20, 25, 32, 49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7144" marR="7144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БАЛУЕВА Ирина Владимировна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23,04%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0,69%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2, 5, 7, 9, 20, 25</a:t>
                      </a: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08520" y="116153"/>
            <a:ext cx="9252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РЕЙТИНГ КАДАСТРОВЫХ ИНЖЕНЕРОВ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по результатам рассмотрения заявлений о государственном кадастровом учете  по итогам 1-го полугодия 2017 года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25612782"/>
      </p:ext>
    </p:extLst>
  </p:cSld>
  <p:clrMapOvr>
    <a:masterClrMapping/>
  </p:clrMapOvr>
</p:sld>
</file>

<file path=ppt/theme/theme1.xml><?xml version="1.0" encoding="utf-8"?>
<a:theme xmlns:a="http://schemas.openxmlformats.org/drawingml/2006/main" name="1_Пре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24115</TotalTime>
  <Words>1449</Words>
  <Application>Microsoft Office PowerPoint</Application>
  <PresentationFormat>Экран (4:3)</PresentationFormat>
  <Paragraphs>395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1_Презентация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2014 1кв УСЛУГИ МОГУ</dc:title>
  <dc:creator>Екатерина Семенова</dc:creator>
  <cp:lastModifiedBy>Федерова Наталья Юрьевна</cp:lastModifiedBy>
  <cp:revision>1417</cp:revision>
  <cp:lastPrinted>2015-03-28T00:42:39Z</cp:lastPrinted>
  <dcterms:created xsi:type="dcterms:W3CDTF">2013-12-13T09:06:11Z</dcterms:created>
  <dcterms:modified xsi:type="dcterms:W3CDTF">2017-08-14T06:21:48Z</dcterms:modified>
</cp:coreProperties>
</file>