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Default Extension="wdp" ContentType="image/vnd.ms-photo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5"/>
  </p:notesMasterIdLst>
  <p:handoutMasterIdLst>
    <p:handoutMasterId r:id="rId16"/>
  </p:handoutMasterIdLst>
  <p:sldIdLst>
    <p:sldId id="268" r:id="rId2"/>
    <p:sldId id="261" r:id="rId3"/>
    <p:sldId id="266" r:id="rId4"/>
    <p:sldId id="258" r:id="rId5"/>
    <p:sldId id="267" r:id="rId6"/>
    <p:sldId id="263" r:id="rId7"/>
    <p:sldId id="257" r:id="rId8"/>
    <p:sldId id="260" r:id="rId9"/>
    <p:sldId id="262" r:id="rId10"/>
    <p:sldId id="264" r:id="rId11"/>
    <p:sldId id="265" r:id="rId12"/>
    <p:sldId id="259" r:id="rId13"/>
    <p:sldId id="269" r:id="rId14"/>
  </p:sldIdLst>
  <p:sldSz cx="6858000" cy="9906000" type="A4"/>
  <p:notesSz cx="6797675" cy="9928225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312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7C000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99" autoAdjust="0"/>
    <p:restoredTop sz="94692" autoAdjust="0"/>
  </p:normalViewPr>
  <p:slideViewPr>
    <p:cSldViewPr>
      <p:cViewPr varScale="1">
        <p:scale>
          <a:sx n="76" d="100"/>
          <a:sy n="76" d="100"/>
        </p:scale>
        <p:origin x="-3360" y="-102"/>
      </p:cViewPr>
      <p:guideLst>
        <p:guide orient="horz" pos="3120"/>
        <p:guide pos="2160"/>
      </p:guideLst>
    </p:cSldViewPr>
  </p:slideViewPr>
  <p:outlineViewPr>
    <p:cViewPr>
      <p:scale>
        <a:sx n="33" d="100"/>
        <a:sy n="33" d="100"/>
      </p:scale>
      <p:origin x="0" y="5556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90" d="100"/>
        <a:sy n="90" d="100"/>
      </p:scale>
      <p:origin x="0" y="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50444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A570CF1-92CB-48A0-A829-59452383867C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1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50444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4B07485-D6E1-42F0-B5B8-EFA5F6F65A9B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799208898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4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0082C69-41E8-4B38-9871-AAB9109AEF72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2109788" y="744538"/>
            <a:ext cx="2578100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715907"/>
            <a:ext cx="5438140" cy="446770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1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4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F2D3B35-0623-4E89-93B8-96725A55AB1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6233349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2109788" y="744538"/>
            <a:ext cx="2578100" cy="3722687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F2D3B35-0623-4E89-93B8-96725A55AB1A}" type="slidenum">
              <a:rPr lang="ru-RU" smtClean="0"/>
              <a:pPr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9663014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514351" y="3077284"/>
            <a:ext cx="5829300" cy="2123369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028700" y="5613400"/>
            <a:ext cx="4800600" cy="2531533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20325308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5427250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41735" y="6365522"/>
            <a:ext cx="5829300" cy="196744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41735" y="4198589"/>
            <a:ext cx="5829300" cy="2166936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25549880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342902" y="2311404"/>
            <a:ext cx="3028951" cy="653750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3486151" y="2311404"/>
            <a:ext cx="3028951" cy="653750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6704260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342900" y="2217385"/>
            <a:ext cx="303014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342900" y="3141486"/>
            <a:ext cx="303014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3483770" y="2217385"/>
            <a:ext cx="303133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3483770" y="3141486"/>
            <a:ext cx="303133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44352913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418362256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8975621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42902" y="394406"/>
            <a:ext cx="2256235" cy="167851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681288" y="394409"/>
            <a:ext cx="3833813" cy="845449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342902" y="2072925"/>
            <a:ext cx="2256235" cy="677598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26442940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44216" y="6934203"/>
            <a:ext cx="4114800" cy="81862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344216" y="885119"/>
            <a:ext cx="4114800" cy="594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344216" y="7752825"/>
            <a:ext cx="4114800" cy="116257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40738337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38299849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4972050" y="396703"/>
            <a:ext cx="1543051" cy="8452202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342901" y="396703"/>
            <a:ext cx="4514851" cy="8452202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0469688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342900" y="2311404"/>
            <a:ext cx="6172200" cy="65375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342900" y="9181398"/>
            <a:ext cx="1600200" cy="52740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B5A727-4548-4C59-9F5C-B625CE676827}" type="datetimeFigureOut">
              <a:rPr lang="ru-RU" smtClean="0"/>
              <a:pPr/>
              <a:t>02.03.2020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2343151" y="9181398"/>
            <a:ext cx="2171700" cy="52740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4914900" y="9181398"/>
            <a:ext cx="1600200" cy="52740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4FD2DFC-6929-4520-B77F-F94F42EB7DE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8824487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Relationship Id="rId4" Type="http://schemas.microsoft.com/office/2007/relationships/hdphoto" Target="../media/hdphoto1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Relationship Id="rId4" Type="http://schemas.microsoft.com/office/2007/relationships/hdphoto" Target="../media/hdphoto2.wdp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strana2020.ru/" TargetMode="External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77126" y="155140"/>
            <a:ext cx="6172200" cy="2324053"/>
          </a:xfrm>
        </p:spPr>
        <p:txBody>
          <a:bodyPr>
            <a:normAutofit fontScale="90000"/>
          </a:bodyPr>
          <a:lstStyle/>
          <a:p>
            <a:pPr>
              <a:lnSpc>
                <a:spcPct val="90000"/>
              </a:lnSpc>
            </a:pPr>
            <a:r>
              <a:rPr lang="ru-RU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Что надо знать </a:t>
            </a:r>
            <a:br>
              <a:rPr lang="ru-RU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о Всероссийской переписи </a:t>
            </a:r>
            <a:r>
              <a:rPr lang="ru-RU" sz="4000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населения</a:t>
            </a:r>
            <a:r>
              <a:rPr lang="ru-RU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?</a:t>
            </a:r>
            <a:br>
              <a:rPr lang="ru-RU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dirty="0" smtClean="0">
                <a:solidFill>
                  <a:srgbClr val="F7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Октябрь 2020</a:t>
            </a:r>
            <a:endParaRPr lang="ru-RU" dirty="0">
              <a:solidFill>
                <a:srgbClr val="F7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Объект 4"/>
          <p:cNvSpPr>
            <a:spLocks noGrp="1"/>
          </p:cNvSpPr>
          <p:nvPr>
            <p:ph sz="half" idx="1"/>
          </p:nvPr>
        </p:nvSpPr>
        <p:spPr>
          <a:xfrm>
            <a:off x="-72198" y="2658518"/>
            <a:ext cx="3356992" cy="6496037"/>
          </a:xfrm>
        </p:spPr>
        <p:txBody>
          <a:bodyPr>
            <a:noAutofit/>
          </a:bodyPr>
          <a:lstStyle/>
          <a:p>
            <a:pPr marL="0" indent="177800">
              <a:buNone/>
            </a:pPr>
            <a:r>
              <a:rPr lang="ru-RU" sz="1800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Атрибутика</a:t>
            </a:r>
            <a:r>
              <a:rPr lang="en-US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переписчика: </a:t>
            </a:r>
            <a:endParaRPr lang="en-US" sz="1800" b="1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ru-RU" sz="1000" b="1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73050" indent="-247650"/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Портфель </a:t>
            </a:r>
            <a:r>
              <a:rPr lang="ru-RU" sz="18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синего цвета 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с </a:t>
            </a:r>
            <a:r>
              <a:rPr lang="ru-RU" sz="18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надписью «Росстат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»,</a:t>
            </a:r>
            <a:endParaRPr lang="en-US" sz="1800" b="1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73050" indent="-247650">
              <a:spcBef>
                <a:spcPts val="1200"/>
              </a:spcBef>
            </a:pP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Жилет  </a:t>
            </a:r>
            <a:r>
              <a:rPr lang="ru-RU" sz="18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синего цвета со светоотражающими полосами с эмблемой ВПН-2020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,</a:t>
            </a:r>
            <a:endParaRPr lang="en-US" sz="1800" b="1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73050" indent="-247650">
              <a:spcBef>
                <a:spcPts val="1200"/>
              </a:spcBef>
            </a:pP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Яркий </a:t>
            </a:r>
            <a:r>
              <a:rPr lang="ru-RU" sz="18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шарф с надписью  «Всероссийская перепись населения 2020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»,</a:t>
            </a:r>
            <a:endParaRPr lang="en-US" sz="1800" b="1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73050" indent="-247650">
              <a:spcBef>
                <a:spcPts val="1200"/>
              </a:spcBef>
            </a:pP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фонарь </a:t>
            </a:r>
            <a:r>
              <a:rPr lang="ru-RU" sz="18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налобный синего цвета с надписью «Всероссийская перепись населения 2020</a:t>
            </a: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»,</a:t>
            </a:r>
            <a:endParaRPr lang="en-US" sz="1800" b="1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73050" indent="-247650">
              <a:spcBef>
                <a:spcPts val="1200"/>
              </a:spcBef>
            </a:pP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Планшет,</a:t>
            </a:r>
            <a:endParaRPr lang="en-US" sz="1800" b="1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73050" indent="-247650">
              <a:spcBef>
                <a:spcPts val="1200"/>
              </a:spcBef>
            </a:pPr>
            <a:r>
              <a:rPr lang="ru-RU" sz="1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Удостоверение </a:t>
            </a:r>
            <a:r>
              <a:rPr lang="ru-RU" sz="18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переписчика с подписью руководителя Росстата, действительное при предъявлении паспорта</a:t>
            </a:r>
          </a:p>
          <a:p>
            <a:pPr marL="273050" indent="-247650"/>
            <a:endParaRPr lang="ru-RU" sz="1400" dirty="0">
              <a:solidFill>
                <a:srgbClr val="FFFF00"/>
              </a:solidFill>
            </a:endParaRP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941168" y="8553400"/>
            <a:ext cx="1642831" cy="1155963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3261200" y="3008784"/>
            <a:ext cx="3596800" cy="53285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0192641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-22579" y="266451"/>
            <a:ext cx="6713984" cy="4579137"/>
          </a:xfrm>
        </p:spPr>
        <p:txBody>
          <a:bodyPr>
            <a:noAutofit/>
          </a:bodyPr>
          <a:lstStyle/>
          <a:p>
            <a:pPr>
              <a:spcBef>
                <a:spcPts val="1200"/>
              </a:spcBef>
            </a:pPr>
            <a:r>
              <a:rPr lang="ru-RU" sz="19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Всероссийская перепись населения — это лучший способ понять кто, где и как живет в России.</a:t>
            </a:r>
          </a:p>
          <a:p>
            <a:pPr>
              <a:spcBef>
                <a:spcPts val="1200"/>
              </a:spcBef>
            </a:pPr>
            <a:r>
              <a:rPr lang="ru-RU" sz="19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Перепись начнется 1 октября 2020 года. За месяц будет собрана информация о всех жителях России, об их уровне образования, владении языками, жилищных условиях, экономической активности, структуре семьи.</a:t>
            </a:r>
          </a:p>
          <a:p>
            <a:pPr>
              <a:spcBef>
                <a:spcPts val="1200"/>
              </a:spcBef>
            </a:pPr>
            <a:r>
              <a:rPr lang="ru-RU" sz="19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Один </a:t>
            </a:r>
            <a:r>
              <a:rPr lang="ru-RU" sz="19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человек, участник переписи или глава домохозяйства, может заполнить переписные листы и пройти перепись за всех других членов домохозяйства — в том случае, если он или она владеет точной информацией. Это можно будет сделать во время переписи не только лично, общаясь с переписчиком, но и в электронном виде, переписываясь на </a:t>
            </a:r>
            <a:r>
              <a:rPr lang="ru-RU" sz="19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Госуслугах</a:t>
            </a:r>
            <a:r>
              <a:rPr lang="ru-RU" sz="19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через интернет.</a:t>
            </a: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2427312" y="5313040"/>
            <a:ext cx="4295836" cy="4465778"/>
          </a:xfrm>
        </p:spPr>
      </p:pic>
    </p:spTree>
    <p:extLst>
      <p:ext uri="{BB962C8B-B14F-4D97-AF65-F5344CB8AC3E}">
        <p14:creationId xmlns:p14="http://schemas.microsoft.com/office/powerpoint/2010/main" xmlns="" val="476841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88640" y="-159568"/>
            <a:ext cx="6669360" cy="4012735"/>
          </a:xfrm>
        </p:spPr>
        <p:txBody>
          <a:bodyPr>
            <a:noAutofit/>
          </a:bodyPr>
          <a:lstStyle/>
          <a:p>
            <a:pPr>
              <a:lnSpc>
                <a:spcPct val="105000"/>
              </a:lnSpc>
              <a:spcBef>
                <a:spcPts val="1200"/>
              </a:spcBef>
            </a:pPr>
            <a:endParaRPr lang="en-US" sz="20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>
              <a:lnSpc>
                <a:spcPct val="105000"/>
              </a:lnSpc>
              <a:spcBef>
                <a:spcPts val="1200"/>
              </a:spcBef>
              <a:buNone/>
            </a:pPr>
            <a:r>
              <a:rPr lang="ru-RU" sz="32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Отвечаем на самые важные вопросы 2020 года: </a:t>
            </a:r>
          </a:p>
          <a:p>
            <a:pPr marL="0" indent="0">
              <a:lnSpc>
                <a:spcPct val="105000"/>
              </a:lnSpc>
              <a:spcBef>
                <a:spcPts val="1200"/>
              </a:spcBef>
              <a:buNone/>
            </a:pPr>
            <a:r>
              <a:rPr lang="ru-RU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</a:t>
            </a:r>
            <a:r>
              <a:rPr lang="ru-RU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огда пройдет Всероссийская перепись населения? </a:t>
            </a:r>
          </a:p>
          <a:p>
            <a:pPr marL="0" indent="0">
              <a:lnSpc>
                <a:spcPct val="105000"/>
              </a:lnSpc>
              <a:spcBef>
                <a:spcPts val="1200"/>
              </a:spcBef>
              <a:buNone/>
            </a:pPr>
            <a:r>
              <a:rPr lang="ru-RU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</a:t>
            </a:r>
            <a:r>
              <a:rPr lang="ru-RU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огда можно будет заполнить переписные листы?</a:t>
            </a:r>
          </a:p>
          <a:p>
            <a:pPr marL="0" indent="0">
              <a:lnSpc>
                <a:spcPct val="105000"/>
              </a:lnSpc>
              <a:spcBef>
                <a:spcPts val="1200"/>
              </a:spcBef>
              <a:buNone/>
            </a:pPr>
            <a:r>
              <a:rPr lang="ru-RU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</a:t>
            </a:r>
            <a:r>
              <a:rPr lang="ru-RU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огда переписчики будут собирать данные?</a:t>
            </a:r>
          </a:p>
          <a:p>
            <a:pPr marL="0" indent="0">
              <a:lnSpc>
                <a:spcPct val="105000"/>
              </a:lnSpc>
              <a:spcBef>
                <a:spcPts val="1200"/>
              </a:spcBef>
              <a:buNone/>
            </a:pPr>
            <a:endParaRPr lang="ru-RU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1700808" y="4850711"/>
            <a:ext cx="5013176" cy="4907516"/>
          </a:xfrm>
        </p:spPr>
      </p:pic>
    </p:spTree>
    <p:extLst>
      <p:ext uri="{BB962C8B-B14F-4D97-AF65-F5344CB8AC3E}">
        <p14:creationId xmlns:p14="http://schemas.microsoft.com/office/powerpoint/2010/main" xmlns="" val="5605620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03375" y="200472"/>
            <a:ext cx="6754625" cy="4003073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Всероссийская перепись 2020 года будет цифровой. Мы сможем заполнить переписные листы самым удобным для нас способом. Выбираем подходящий вариант:</a:t>
            </a:r>
          </a:p>
          <a:p>
            <a:pPr marL="273050" indent="0">
              <a:buNone/>
            </a:pP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При помощи </a:t>
            </a:r>
            <a:r>
              <a:rPr lang="ru-RU" sz="2400" b="1" dirty="0" err="1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</a:t>
            </a: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с домашнего или рабочего компьютера и в мобильном приложении;</a:t>
            </a:r>
          </a:p>
          <a:p>
            <a:pPr marL="273050" indent="0">
              <a:buNone/>
            </a:pP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В ближайшем многофункциональном центре (МФЦ);</a:t>
            </a:r>
          </a:p>
          <a:p>
            <a:pPr marL="273050" indent="0">
              <a:buNone/>
            </a:pP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Дома, с помощью переписчика: просто ответить на вопросы.</a:t>
            </a:r>
            <a:endParaRPr lang="ru-RU" sz="24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4" cstate="screen">
            <a:lum bright="2000"/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2060792" y="5097016"/>
            <a:ext cx="4633434" cy="4644693"/>
          </a:xfrm>
          <a:ln>
            <a:solidFill>
              <a:srgbClr val="FFFF00"/>
            </a:solidFill>
          </a:ln>
        </p:spPr>
      </p:pic>
    </p:spTree>
    <p:extLst>
      <p:ext uri="{BB962C8B-B14F-4D97-AF65-F5344CB8AC3E}">
        <p14:creationId xmlns:p14="http://schemas.microsoft.com/office/powerpoint/2010/main" xmlns="" val="1653091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9905"/>
          </a:xfrm>
          <a:prstGeom prst="rect">
            <a:avLst/>
          </a:prstGeom>
        </p:spPr>
      </p:pic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0" y="18356"/>
            <a:ext cx="6858000" cy="632520"/>
          </a:xfrm>
        </p:spPr>
        <p:txBody>
          <a:bodyPr>
            <a:noAutofit/>
          </a:bodyPr>
          <a:lstStyle/>
          <a:p>
            <a:r>
              <a:rPr lang="ru-RU" sz="2900" b="1" dirty="0" smtClean="0">
                <a:solidFill>
                  <a:srgbClr val="F7C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Как пройти электронную перепись?</a:t>
            </a:r>
            <a:endParaRPr lang="ru-RU" sz="2900" b="1" dirty="0">
              <a:solidFill>
                <a:srgbClr val="F7C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0" y="633012"/>
            <a:ext cx="6858000" cy="5688632"/>
          </a:xfrm>
        </p:spPr>
        <p:txBody>
          <a:bodyPr>
            <a:noAutofit/>
          </a:bodyPr>
          <a:lstStyle/>
          <a:p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октябре 2020 состоится первая 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электронная Всероссийская 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перепись населения. Рассказываем, как принять в ней участие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ru-RU" sz="17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Первое: зарегистрируйтесь на портале </a:t>
            </a:r>
            <a:r>
              <a:rPr lang="ru-RU" sz="17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и подтвердите ваш аккаунт по e-</a:t>
            </a:r>
            <a:r>
              <a:rPr lang="ru-RU" sz="17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mail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и номеру мобильного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ru-RU" sz="17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Второе: электронный переписной лист будет доступен 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вашем аккаунте </a:t>
            </a:r>
            <a:r>
              <a:rPr lang="ru-RU" sz="17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с 1 по 25 октября 2020 года.</a:t>
            </a:r>
          </a:p>
          <a:p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Вы сможете ответить на вопросы переписи на портале, 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 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любого компьютера, имеющего доступ в интернет.</a:t>
            </a:r>
          </a:p>
          <a:p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Как вариант, вы можете установить мобильное приложение </a:t>
            </a:r>
            <a:r>
              <a:rPr lang="ru-RU" sz="17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и пройти перепись на телефоне или планшете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!</a:t>
            </a:r>
            <a:endParaRPr lang="ru-RU" sz="17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Заполнять все сразу необязательно, данные сохранятся, если вы сделаете перерыв</a:t>
            </a:r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en-US" sz="1700" b="1" dirty="0" smtClean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Один человек, участник переписи или глава домохозяйства, может заполнить переписные листы и пройти перепись за всех других членов домохозяйства — в том случае, если он или она владеет точной информацией. Это можно будет сделать во время переписи не только лично, общаясь с переписчиком, но и в электронном виде, переписываясь на </a:t>
            </a:r>
            <a:r>
              <a:rPr lang="ru-RU" sz="17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Госуслугах</a:t>
            </a:r>
            <a:r>
              <a:rPr lang="ru-RU" sz="17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через интернет.</a:t>
            </a: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BEBA8EAE-BF5A-486C-A8C5-ECC9F3942E4B}">
                <a14:imgProps xmlns:a14="http://schemas.microsoft.com/office/drawing/2010/main" xmlns="">
                  <a14:imgLayer r:embed="rId4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3411770" y="6609184"/>
            <a:ext cx="3337124" cy="3177066"/>
          </a:xfrm>
          <a:ln>
            <a:noFill/>
          </a:ln>
        </p:spPr>
      </p:pic>
    </p:spTree>
    <p:extLst>
      <p:ext uri="{BB962C8B-B14F-4D97-AF65-F5344CB8AC3E}">
        <p14:creationId xmlns:p14="http://schemas.microsoft.com/office/powerpoint/2010/main" xmlns="" val="2650536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0" y="200472"/>
            <a:ext cx="6858000" cy="3944888"/>
          </a:xfrm>
        </p:spPr>
        <p:txBody>
          <a:bodyPr>
            <a:normAutofit fontScale="25000" lnSpcReduction="20000"/>
          </a:bodyPr>
          <a:lstStyle/>
          <a:p>
            <a:pPr>
              <a:lnSpc>
                <a:spcPct val="110000"/>
              </a:lnSpc>
            </a:pPr>
            <a:endParaRPr lang="en-US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lnSpc>
                <a:spcPct val="110000"/>
              </a:lnSpc>
            </a:pPr>
            <a:r>
              <a:rPr lang="ru-RU" sz="8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Всероссийская перепись населения 2020 года будет идти месяц — с 1 по 31 октября. Однако, вся информация собирается в том состоянии, в котором она была на момент 0:00 часов </a:t>
            </a:r>
            <a:br>
              <a:rPr lang="ru-RU" sz="8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8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 октября 2020 года. Это называется моментом переписи населения.</a:t>
            </a:r>
          </a:p>
          <a:p>
            <a:pPr marL="0" indent="0">
              <a:lnSpc>
                <a:spcPct val="110000"/>
              </a:lnSpc>
              <a:buNone/>
            </a:pPr>
            <a:endParaRPr lang="ru-RU" sz="3600" b="1" dirty="0" smtClean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lnSpc>
                <a:spcPct val="110000"/>
              </a:lnSpc>
            </a:pPr>
            <a:r>
              <a:rPr lang="ru-RU" sz="8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Например, если переписчик придет в семью, в которой малыш родился в 8 утра 1 октября 2020 года, то новорожденный в итогах переписи учитываться не будет.</a:t>
            </a:r>
          </a:p>
          <a:p>
            <a:pPr marL="0" indent="0">
              <a:lnSpc>
                <a:spcPct val="110000"/>
              </a:lnSpc>
              <a:buNone/>
            </a:pPr>
            <a:endParaRPr lang="ru-RU" sz="3600" b="1" dirty="0" smtClean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lnSpc>
                <a:spcPct val="110000"/>
              </a:lnSpc>
            </a:pPr>
            <a:r>
              <a:rPr lang="ru-RU" sz="8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Момент переписи позволяет зафиксировать точный срез информации о населении. Эти данные помогут в экономическом планировании.</a:t>
            </a:r>
            <a:endParaRPr lang="ru-RU" sz="80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1786464" y="4853696"/>
            <a:ext cx="4941168" cy="4896544"/>
          </a:xfrm>
        </p:spPr>
      </p:pic>
    </p:spTree>
    <p:extLst>
      <p:ext uri="{BB962C8B-B14F-4D97-AF65-F5344CB8AC3E}">
        <p14:creationId xmlns:p14="http://schemas.microsoft.com/office/powerpoint/2010/main" xmlns="" val="8628114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88640" y="0"/>
            <a:ext cx="6669360" cy="6321152"/>
          </a:xfrm>
        </p:spPr>
        <p:txBody>
          <a:bodyPr>
            <a:noAutofit/>
          </a:bodyPr>
          <a:lstStyle/>
          <a:p>
            <a:endParaRPr lang="en-US" sz="11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>
              <a:buNone/>
            </a:pPr>
            <a:r>
              <a:rPr lang="ru-RU" sz="16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Вопросы Всероссийской переписи 2020 года утвердило Правительство России. 30 простых ответов надо будет дать всем, кто постоянно живет в России, и всего 7 — гражданам других стран, которые приехали к нам на время.</a:t>
            </a:r>
          </a:p>
          <a:p>
            <a:pPr marL="0" indent="0">
              <a:buNone/>
            </a:pPr>
            <a:r>
              <a:rPr lang="ru-RU" sz="16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Переписные листы немного отличаются от бланков предыдущей переписи 2010 года. Что изменилось?</a:t>
            </a:r>
          </a:p>
          <a:p>
            <a:pPr marL="177800" indent="0">
              <a:buNone/>
            </a:pP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Перепись впервые пройдет в электронном виде. Листы адаптировали так, чтобы нам было удобно заполнять их на сайте «</a:t>
            </a:r>
            <a:r>
              <a:rPr lang="ru-RU" sz="1500" b="1" dirty="0" err="1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Госуслуг</a:t>
            </a: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», а переписчикам — на планшетах.</a:t>
            </a:r>
          </a:p>
          <a:p>
            <a:pPr marL="177800" indent="0">
              <a:buNone/>
            </a:pP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Некоторые вопросы переформулировали более точно, привели в соответствие с реалиями и с изменившимся законодательством.</a:t>
            </a:r>
          </a:p>
          <a:p>
            <a:pPr marL="177800" indent="0">
              <a:buNone/>
            </a:pP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У нас спросят, как активно мы пользуемся русским и другими языками в повседневной жизни. Это позволит оценить образовательные программы, потребность в национальных школах и культурных инициативах.</a:t>
            </a:r>
          </a:p>
          <a:p>
            <a:pPr marL="177800" indent="0">
              <a:buNone/>
            </a:pP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В перечне источников средств к существованию для удобства перечислены самые распространенные: заработная плата, предпринимательский доход, </a:t>
            </a:r>
            <a:r>
              <a:rPr lang="ru-RU" sz="1500" b="1" dirty="0" err="1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самозанятость</a:t>
            </a: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пенсия, пособие </a:t>
            </a:r>
            <a:b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и еще несколько.</a:t>
            </a:r>
          </a:p>
          <a:p>
            <a:pPr marL="177800" indent="0">
              <a:buNone/>
            </a:pPr>
            <a:r>
              <a:rPr lang="ru-RU" sz="15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В блоке вопросов об образовании появилась графа «дошкольное образование», а графу «среднее профессиональное образование» разделили на «квалифицированный рабочий, служащий» и «специалист среднего звена».</a:t>
            </a: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BEBA8EAE-BF5A-486C-A8C5-ECC9F3942E4B}">
                <a14:imgProps xmlns:a14="http://schemas.microsoft.com/office/drawing/2010/main" xmlns="">
                  <a14:imgLayer r:embed="rId4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3574799" y="6537176"/>
            <a:ext cx="3186357" cy="3267250"/>
          </a:xfrm>
        </p:spPr>
      </p:pic>
      <p:sp>
        <p:nvSpPr>
          <p:cNvPr id="2" name="Прямоугольник 1"/>
          <p:cNvSpPr/>
          <p:nvPr/>
        </p:nvSpPr>
        <p:spPr>
          <a:xfrm>
            <a:off x="207433" y="6324342"/>
            <a:ext cx="3221567" cy="30931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77800" indent="0">
              <a:buNone/>
            </a:pPr>
            <a:r>
              <a:rPr lang="ru-RU" sz="15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В соответствие с законом привели и градации высшего образования: «</a:t>
            </a:r>
            <a:r>
              <a:rPr lang="ru-RU" sz="15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бакалавриат</a:t>
            </a:r>
            <a:r>
              <a:rPr lang="ru-RU" sz="15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», «</a:t>
            </a:r>
            <a:r>
              <a:rPr lang="ru-RU" sz="1500" b="1" dirty="0" err="1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специалитет</a:t>
            </a:r>
            <a:r>
              <a:rPr lang="ru-RU" sz="15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», «магистратура». Послевузовское образование будут уточнять пунктами «кандидат наук» и «доктор наук».</a:t>
            </a:r>
          </a:p>
          <a:p>
            <a:pPr marL="177800" indent="0">
              <a:buNone/>
            </a:pPr>
            <a:r>
              <a:rPr lang="ru-RU" sz="15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• Вопросов о размере дохода в переписи никогда не было и не будет. Не нужно и называть работодателя.</a:t>
            </a:r>
          </a:p>
        </p:txBody>
      </p:sp>
    </p:spTree>
    <p:extLst>
      <p:ext uri="{BB962C8B-B14F-4D97-AF65-F5344CB8AC3E}">
        <p14:creationId xmlns:p14="http://schemas.microsoft.com/office/powerpoint/2010/main" xmlns="" val="25769484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2188" y="200472"/>
            <a:ext cx="6701796" cy="3726160"/>
          </a:xfrm>
        </p:spPr>
        <p:txBody>
          <a:bodyPr>
            <a:normAutofit/>
          </a:bodyPr>
          <a:lstStyle/>
          <a:p>
            <a:pPr>
              <a:spcBef>
                <a:spcPts val="1200"/>
              </a:spcBef>
            </a:pPr>
            <a:endParaRPr lang="en-US" sz="20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spcBef>
                <a:spcPts val="1200"/>
              </a:spcBef>
            </a:pP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«Старожилы помнят», любят говорить журналисты. А сколько их в России? Согласно переписи 2010 года, в стране проживало 1379 мужчин и 5887 женщин в возрасте старше 100 лет.</a:t>
            </a:r>
          </a:p>
          <a:p>
            <a:pPr>
              <a:spcBef>
                <a:spcPts val="1200"/>
              </a:spcBef>
            </a:pP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Узнаем из переписи 2020 года, сколько у нас теперь долгожителей.</a:t>
            </a:r>
            <a:endParaRPr lang="ru-RU" sz="24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556792" y="4304928"/>
            <a:ext cx="5157192" cy="5272109"/>
          </a:xfrm>
        </p:spPr>
      </p:pic>
    </p:spTree>
    <p:extLst>
      <p:ext uri="{BB962C8B-B14F-4D97-AF65-F5344CB8AC3E}">
        <p14:creationId xmlns:p14="http://schemas.microsoft.com/office/powerpoint/2010/main" xmlns="" val="18026340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2191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0" y="1"/>
            <a:ext cx="6858000" cy="9905999"/>
          </a:xfrm>
        </p:spPr>
        <p:txBody>
          <a:bodyPr>
            <a:noAutofit/>
          </a:bodyPr>
          <a:lstStyle/>
          <a:p>
            <a:endParaRPr lang="en-US" sz="16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Согласно данным переписи 2010 года, 99% населения России живут в частных домохозяйствах. Частное домохозяйство — это общность людей, живущих в одном помещении и разделяющих основные расходы: на жилье, еду, транспорт и так далее. Разумеется, в большинстве случаев частные домохозяйства включают членов семьи. Однако, в составе домохозяйства могут быть и не члены семьи: друзья, компаньоны и так далее. Например, частным домохозяйством может быть компания студентов, которые совместно снимают квартиру и скидываются на покупку еды.</a:t>
            </a:r>
          </a:p>
          <a:p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Домохозяйство — главная единица учета при проведении переписи. Помимо частных домохозяйств существуют также коллективные домохозяйства: сообщества военнослужащих в казармах, монахов в монастыре, а также отдельные домохозяйства бездомных.</a:t>
            </a:r>
          </a:p>
          <a:p>
            <a:r>
              <a:rPr lang="ru-RU" sz="17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Средний размер домохозяйства постепенно сокращается: с 2,7 человек в 2002 году до 2,6 в 2010. Более чем в половине домохозяйств живут 1 или 2 человека, так что тенденция к снижению состава не удивительна. Зато количество самих домохозяйств выросло: с 52,7 млн в 2002 году до 54,6 млн в 2010 году.</a:t>
            </a:r>
            <a:endParaRPr lang="ru-RU" sz="17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3589495" y="6245374"/>
            <a:ext cx="3179080" cy="3555443"/>
          </a:xfrm>
          <a:ln>
            <a:solidFill>
              <a:srgbClr val="FF0000"/>
            </a:solidFill>
          </a:ln>
        </p:spPr>
      </p:pic>
    </p:spTree>
    <p:extLst>
      <p:ext uri="{BB962C8B-B14F-4D97-AF65-F5344CB8AC3E}">
        <p14:creationId xmlns:p14="http://schemas.microsoft.com/office/powerpoint/2010/main" xmlns="" val="36289615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8770" y="0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7306" y="290736"/>
            <a:ext cx="6839985" cy="4086200"/>
          </a:xfrm>
        </p:spPr>
        <p:txBody>
          <a:bodyPr>
            <a:noAutofit/>
          </a:bodyPr>
          <a:lstStyle/>
          <a:p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2018 году были приняты национальные проекты — они определяют развитие страны на 6 лет.</a:t>
            </a:r>
            <a:r>
              <a:rPr lang="en-US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Но как понять, где строить больницу, сколько открывать школ, нужно ли прокладывать дорогу? </a:t>
            </a:r>
            <a:endParaRPr lang="en-US" sz="2400" b="1" dirty="0" smtClean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24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Данные предоставляет статистика, и они были бы неполными, если бы не регулярное проведение переписей. Те, кто участвует в переписи, помогают строить будущее страны!</a:t>
            </a:r>
            <a:endParaRPr lang="ru-RU" sz="24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1628800" y="4952999"/>
            <a:ext cx="5085184" cy="4752528"/>
          </a:xfrm>
        </p:spPr>
      </p:pic>
    </p:spTree>
    <p:extLst>
      <p:ext uri="{BB962C8B-B14F-4D97-AF65-F5344CB8AC3E}">
        <p14:creationId xmlns:p14="http://schemas.microsoft.com/office/powerpoint/2010/main" xmlns="" val="21444076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0" y="344488"/>
            <a:ext cx="6755642" cy="4608512"/>
          </a:xfrm>
        </p:spPr>
        <p:txBody>
          <a:bodyPr>
            <a:noAutofit/>
          </a:bodyPr>
          <a:lstStyle/>
          <a:p>
            <a:pPr>
              <a:lnSpc>
                <a:spcPct val="105000"/>
              </a:lnSpc>
              <a:spcBef>
                <a:spcPts val="1200"/>
              </a:spcBef>
            </a:pPr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середине XX века Россия перестала быть сельской страной. Перепись 1959 года впервые зафиксировала перевес горожан по отношению к сельским жителям. Но на этом урбанизация не остановилась, города продолжили расти. К 2010 году их население составило уже 73,7%.</a:t>
            </a:r>
          </a:p>
          <a:p>
            <a:pPr>
              <a:lnSpc>
                <a:spcPct val="105000"/>
              </a:lnSpc>
              <a:spcBef>
                <a:spcPts val="1200"/>
              </a:spcBef>
            </a:pPr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Россияне и сейчас продолжают менять сельскую жизнь на городскую.</a:t>
            </a:r>
          </a:p>
          <a:p>
            <a:pPr>
              <a:lnSpc>
                <a:spcPct val="105000"/>
              </a:lnSpc>
              <a:spcBef>
                <a:spcPts val="1200"/>
              </a:spcBef>
            </a:pPr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Особенность современной урбанизации — переезд из небольших городов в более крупные и развитые. Какие города растут быстрее всего, покажет Всероссийская перепись населения </a:t>
            </a:r>
            <a:b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2020 года.</a:t>
            </a:r>
            <a:endParaRPr lang="ru-RU" sz="20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1913063" y="5144069"/>
            <a:ext cx="4797152" cy="4608513"/>
          </a:xfrm>
        </p:spPr>
      </p:pic>
    </p:spTree>
    <p:extLst>
      <p:ext uri="{BB962C8B-B14F-4D97-AF65-F5344CB8AC3E}">
        <p14:creationId xmlns:p14="http://schemas.microsoft.com/office/powerpoint/2010/main" xmlns="" val="36921519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0732" y="-15552"/>
            <a:ext cx="6847268" cy="4896544"/>
          </a:xfrm>
        </p:spPr>
        <p:txBody>
          <a:bodyPr>
            <a:noAutofit/>
          </a:bodyPr>
          <a:lstStyle/>
          <a:p>
            <a:endParaRPr lang="en-US" sz="20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 официальном сайте Всероссийской переписи населения — самая точная, проверенная и оперативная информация: </a:t>
            </a:r>
            <a:r>
              <a:rPr lang="en-US" sz="2000" b="1" dirty="0" smtClean="0">
                <a:solidFill>
                  <a:srgbClr val="FFC000"/>
                </a:solidFill>
                <a:latin typeface="Arial" panose="020B0604020202020204" pitchFamily="34" charset="0"/>
                <a:cs typeface="Arial" panose="020B0604020202020204" pitchFamily="34" charset="0"/>
                <a:hlinkClick r:id="rId3"/>
              </a:rPr>
              <a:t>https</a:t>
            </a:r>
            <a:r>
              <a:rPr lang="en-US" sz="2000" b="1" dirty="0">
                <a:solidFill>
                  <a:srgbClr val="FFC000"/>
                </a:solidFill>
                <a:latin typeface="Arial" panose="020B0604020202020204" pitchFamily="34" charset="0"/>
                <a:cs typeface="Arial" panose="020B0604020202020204" pitchFamily="34" charset="0"/>
                <a:hlinkClick r:id="rId3"/>
              </a:rPr>
              <a:t>://www.strana2020.ru</a:t>
            </a:r>
            <a:r>
              <a:rPr lang="en-US" sz="2000" b="1" dirty="0" smtClean="0">
                <a:solidFill>
                  <a:srgbClr val="FFC000"/>
                </a:solidFill>
                <a:latin typeface="Arial" panose="020B0604020202020204" pitchFamily="34" charset="0"/>
                <a:cs typeface="Arial" panose="020B0604020202020204" pitchFamily="34" charset="0"/>
                <a:hlinkClick r:id="rId3"/>
              </a:rPr>
              <a:t>/</a:t>
            </a:r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разделе «Новости» вы найдете свежие сообщения, анонсы мероприятий, комментарии руководства Росстата и экспертов. Интересные статьи о переписи, опубликованные в СМИ, находятся в разделе «Публикации».</a:t>
            </a:r>
          </a:p>
          <a:p>
            <a:r>
              <a:rPr lang="ru-RU" sz="20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И самое интересное для тех, кто хочет сам собирать данные во время переписи — раздел «Хочу стать переписчиком». Здесь представлены условия этой важной и социально значимой работы.</a:t>
            </a:r>
            <a:endParaRPr lang="ru-RU" sz="20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2192548" y="4808984"/>
            <a:ext cx="4521437" cy="4944252"/>
          </a:xfrm>
        </p:spPr>
      </p:pic>
    </p:spTree>
    <p:extLst>
      <p:ext uri="{BB962C8B-B14F-4D97-AF65-F5344CB8AC3E}">
        <p14:creationId xmlns:p14="http://schemas.microsoft.com/office/powerpoint/2010/main" xmlns="" val="4847296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5"/>
            <a:ext cx="6858000" cy="9893809"/>
          </a:xfrm>
          <a:prstGeom prst="rect">
            <a:avLst/>
          </a:prstGeom>
        </p:spPr>
      </p:pic>
      <p:sp>
        <p:nvSpPr>
          <p:cNvPr id="7" name="Заголовок 6"/>
          <p:cNvSpPr>
            <a:spLocks noGrp="1"/>
          </p:cNvSpPr>
          <p:nvPr>
            <p:ph type="title"/>
          </p:nvPr>
        </p:nvSpPr>
        <p:spPr>
          <a:xfrm>
            <a:off x="0" y="6095"/>
            <a:ext cx="6858000" cy="842449"/>
          </a:xfrm>
        </p:spPr>
        <p:txBody>
          <a:bodyPr>
            <a:noAutofit/>
          </a:bodyPr>
          <a:lstStyle/>
          <a:p>
            <a:r>
              <a:rPr lang="ru-RU" sz="2800" b="1" dirty="0" smtClean="0">
                <a:solidFill>
                  <a:srgbClr val="F7C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Конфиденциальность гарантируется</a:t>
            </a:r>
            <a:endParaRPr lang="ru-RU" sz="2800" b="1" dirty="0">
              <a:solidFill>
                <a:srgbClr val="F7C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858" y="416496"/>
            <a:ext cx="6858000" cy="5760640"/>
          </a:xfrm>
        </p:spPr>
        <p:txBody>
          <a:bodyPr>
            <a:normAutofit/>
          </a:bodyPr>
          <a:lstStyle/>
          <a:p>
            <a:endParaRPr lang="en-US" sz="16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8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Перепись </a:t>
            </a:r>
            <a:r>
              <a:rPr lang="ru-RU" sz="18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населения не использует персональные </a:t>
            </a:r>
            <a:r>
              <a:rPr lang="ru-RU" sz="18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данные. .Статистики </a:t>
            </a:r>
            <a:r>
              <a:rPr lang="ru-RU" sz="18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верят людям на слово!</a:t>
            </a:r>
          </a:p>
          <a:p>
            <a:r>
              <a:rPr lang="ru-RU" sz="18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Переписные листы Всероссийской переписи населения будут полностью анонимны. Все данные заносятся в переписные листы со слов респондентов, и никаких документов, подтверждающих сведения, не требуется</a:t>
            </a:r>
            <a:r>
              <a:rPr lang="ru-RU" sz="18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ru-RU" sz="1800" b="1" dirty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sz="18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Также</a:t>
            </a:r>
            <a:r>
              <a:rPr lang="ru-RU" sz="18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</a:t>
            </a:r>
            <a:r>
              <a:rPr lang="ru-RU" sz="1800" b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18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результаты переписи населения не будут передаваться ни в налоговую службу, ни в Пенсионный фонд, ни в любые другие ведомства. За всю историю отечественной статистики не было ни одного случая утечки информации. После публикации итогов Всероссийской переписи населения, заполненные респондентами переписные листы подлежат уничтожению.</a:t>
            </a:r>
          </a:p>
          <a:p>
            <a:r>
              <a:rPr lang="ru-RU" sz="1800" b="1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Всероссийская перепись населения пройдет с 1 по 31 октября 2020 года на всей территории России, а в труднодоступных районах начнется уже в апреле.</a:t>
            </a: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half" idx="2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xmlns=""/>
              </a:ext>
            </a:extLst>
          </a:blip>
          <a:stretch>
            <a:fillRect/>
          </a:stretch>
        </p:blipFill>
        <p:spPr>
          <a:xfrm>
            <a:off x="2415654" y="6174843"/>
            <a:ext cx="4360459" cy="3624630"/>
          </a:xfrm>
        </p:spPr>
      </p:pic>
    </p:spTree>
    <p:extLst>
      <p:ext uri="{BB962C8B-B14F-4D97-AF65-F5344CB8AC3E}">
        <p14:creationId xmlns:p14="http://schemas.microsoft.com/office/powerpoint/2010/main" xmlns="" val="16937777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437</TotalTime>
  <Words>1059</Words>
  <Application>Microsoft Office PowerPoint</Application>
  <PresentationFormat>Лист A4 (210x297 мм)</PresentationFormat>
  <Paragraphs>68</Paragraphs>
  <Slides>13</Slides>
  <Notes>1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13</vt:i4>
      </vt:variant>
    </vt:vector>
  </HeadingPairs>
  <TitlesOfParts>
    <vt:vector size="14" baseType="lpstr">
      <vt:lpstr>Тема Office</vt:lpstr>
      <vt:lpstr>Что надо знать  о Всероссийской переписи населения? Октябрь 2020</vt:lpstr>
      <vt:lpstr>Слайд 2</vt:lpstr>
      <vt:lpstr>Слайд 3</vt:lpstr>
      <vt:lpstr>Слайд 4</vt:lpstr>
      <vt:lpstr>Как пройти электронную перепись?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Конфиденциальность гарантируется</vt:lpstr>
    </vt:vector>
  </TitlesOfParts>
  <Company>-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Мухина Елена Валерьевна</dc:creator>
  <cp:lastModifiedBy>База 3</cp:lastModifiedBy>
  <cp:revision>52</cp:revision>
  <cp:lastPrinted>2020-02-12T09:15:05Z</cp:lastPrinted>
  <dcterms:created xsi:type="dcterms:W3CDTF">2020-02-05T05:46:09Z</dcterms:created>
  <dcterms:modified xsi:type="dcterms:W3CDTF">2020-03-02T13:02:36Z</dcterms:modified>
</cp:coreProperties>
</file>