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85" r:id="rId3"/>
    <p:sldId id="281" r:id="rId4"/>
    <p:sldId id="282" r:id="rId5"/>
    <p:sldId id="266" r:id="rId6"/>
    <p:sldId id="261" r:id="rId7"/>
    <p:sldId id="293" r:id="rId8"/>
    <p:sldId id="260" r:id="rId9"/>
    <p:sldId id="294" r:id="rId10"/>
    <p:sldId id="295" r:id="rId11"/>
    <p:sldId id="268" r:id="rId12"/>
    <p:sldId id="297" r:id="rId13"/>
    <p:sldId id="299" r:id="rId14"/>
    <p:sldId id="269" r:id="rId15"/>
    <p:sldId id="300" r:id="rId16"/>
    <p:sldId id="275" r:id="rId17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69040" autoAdjust="0"/>
  </p:normalViewPr>
  <p:slideViewPr>
    <p:cSldViewPr>
      <p:cViewPr>
        <p:scale>
          <a:sx n="70" d="100"/>
          <a:sy n="70" d="100"/>
        </p:scale>
        <p:origin x="-1584" y="-4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B1D85-D06C-4DDD-8BA5-098E893CD4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6249C52-F510-42B5-8B1F-AE9ED66D8452}">
      <dgm:prSet phldrT="[Текст]" custT="1"/>
      <dgm:spPr/>
      <dgm:t>
        <a:bodyPr/>
        <a:lstStyle/>
        <a:p>
          <a:r>
            <a:rPr lang="ru-RU" sz="2000" dirty="0" smtClean="0"/>
            <a:t>На основе Постановления Губернатора №319 от 22 марта 2013г. по Поддержке местных инициатив </a:t>
          </a:r>
          <a:endParaRPr lang="ru-RU" sz="2000" dirty="0"/>
        </a:p>
      </dgm:t>
    </dgm:pt>
    <dgm:pt modelId="{C832BC93-FA2D-4714-8399-13EA5A9D414D}" type="parTrans" cxnId="{AB4D7405-3C49-4830-A7E7-CEB449CDB59E}">
      <dgm:prSet/>
      <dgm:spPr/>
      <dgm:t>
        <a:bodyPr/>
        <a:lstStyle/>
        <a:p>
          <a:endParaRPr lang="ru-RU"/>
        </a:p>
      </dgm:t>
    </dgm:pt>
    <dgm:pt modelId="{AE47A2D0-92E8-4B7B-BE29-4646689AED88}" type="sibTrans" cxnId="{AB4D7405-3C49-4830-A7E7-CEB449CDB59E}">
      <dgm:prSet/>
      <dgm:spPr/>
      <dgm:t>
        <a:bodyPr/>
        <a:lstStyle/>
        <a:p>
          <a:endParaRPr lang="ru-RU"/>
        </a:p>
      </dgm:t>
    </dgm:pt>
    <dgm:pt modelId="{F558340E-797A-4B81-9AE5-42FC79FFBF27}" type="pres">
      <dgm:prSet presAssocID="{637B1D85-D06C-4DDD-8BA5-098E893CD42E}" presName="compositeShape" presStyleCnt="0">
        <dgm:presLayoutVars>
          <dgm:dir/>
          <dgm:resizeHandles/>
        </dgm:presLayoutVars>
      </dgm:prSet>
      <dgm:spPr/>
    </dgm:pt>
    <dgm:pt modelId="{31165F66-1E20-408A-8D80-14B4206CECDB}" type="pres">
      <dgm:prSet presAssocID="{637B1D85-D06C-4DDD-8BA5-098E893CD42E}" presName="pyramid" presStyleLbl="node1" presStyleIdx="0" presStyleCnt="1" custScaleX="85983" custScaleY="100000" custLinFactNeighborX="-8879" custLinFactNeighborY="1073"/>
      <dgm:spPr/>
    </dgm:pt>
    <dgm:pt modelId="{7AB6AA21-8953-46A8-BB0C-35AC3B290358}" type="pres">
      <dgm:prSet presAssocID="{637B1D85-D06C-4DDD-8BA5-098E893CD42E}" presName="theList" presStyleCnt="0"/>
      <dgm:spPr/>
    </dgm:pt>
    <dgm:pt modelId="{D852356B-AEC1-4CE7-8759-303055758899}" type="pres">
      <dgm:prSet presAssocID="{06249C52-F510-42B5-8B1F-AE9ED66D8452}" presName="aNode" presStyleLbl="fgAcc1" presStyleIdx="0" presStyleCnt="1" custScaleX="222112" custScaleY="11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83ED7-95CD-46B1-A4AF-0130D02B47A1}" type="pres">
      <dgm:prSet presAssocID="{06249C52-F510-42B5-8B1F-AE9ED66D8452}" presName="aSpace" presStyleCnt="0"/>
      <dgm:spPr/>
    </dgm:pt>
  </dgm:ptLst>
  <dgm:cxnLst>
    <dgm:cxn modelId="{863DD27B-27C7-4938-B272-EADE1B32F210}" type="presOf" srcId="{637B1D85-D06C-4DDD-8BA5-098E893CD42E}" destId="{F558340E-797A-4B81-9AE5-42FC79FFBF27}" srcOrd="0" destOrd="0" presId="urn:microsoft.com/office/officeart/2005/8/layout/pyramid2"/>
    <dgm:cxn modelId="{9ADC798D-4553-4BF8-B561-9FD9DF7C7669}" type="presOf" srcId="{06249C52-F510-42B5-8B1F-AE9ED66D8452}" destId="{D852356B-AEC1-4CE7-8759-303055758899}" srcOrd="0" destOrd="0" presId="urn:microsoft.com/office/officeart/2005/8/layout/pyramid2"/>
    <dgm:cxn modelId="{AB4D7405-3C49-4830-A7E7-CEB449CDB59E}" srcId="{637B1D85-D06C-4DDD-8BA5-098E893CD42E}" destId="{06249C52-F510-42B5-8B1F-AE9ED66D8452}" srcOrd="0" destOrd="0" parTransId="{C832BC93-FA2D-4714-8399-13EA5A9D414D}" sibTransId="{AE47A2D0-92E8-4B7B-BE29-4646689AED88}"/>
    <dgm:cxn modelId="{460311BF-0E8A-434F-8E7B-06A9D6BE1609}" type="presParOf" srcId="{F558340E-797A-4B81-9AE5-42FC79FFBF27}" destId="{31165F66-1E20-408A-8D80-14B4206CECDB}" srcOrd="0" destOrd="0" presId="urn:microsoft.com/office/officeart/2005/8/layout/pyramid2"/>
    <dgm:cxn modelId="{407D6616-98A0-49B9-83E2-329079D39CA7}" type="presParOf" srcId="{F558340E-797A-4B81-9AE5-42FC79FFBF27}" destId="{7AB6AA21-8953-46A8-BB0C-35AC3B290358}" srcOrd="1" destOrd="0" presId="urn:microsoft.com/office/officeart/2005/8/layout/pyramid2"/>
    <dgm:cxn modelId="{C15375B8-0A07-474B-8AAD-BAE8B8FBEC2F}" type="presParOf" srcId="{7AB6AA21-8953-46A8-BB0C-35AC3B290358}" destId="{D852356B-AEC1-4CE7-8759-303055758899}" srcOrd="0" destOrd="0" presId="urn:microsoft.com/office/officeart/2005/8/layout/pyramid2"/>
    <dgm:cxn modelId="{7EAF0D7A-A4A4-4EC8-B1A8-4A1E60F683E7}" type="presParOf" srcId="{7AB6AA21-8953-46A8-BB0C-35AC3B290358}" destId="{49283ED7-95CD-46B1-A4AF-0130D02B47A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5F66-1E20-408A-8D80-14B4206CECDB}">
      <dsp:nvSpPr>
        <dsp:cNvPr id="0" name=""/>
        <dsp:cNvSpPr/>
      </dsp:nvSpPr>
      <dsp:spPr>
        <a:xfrm>
          <a:off x="126926" y="0"/>
          <a:ext cx="3599801" cy="4186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356B-AEC1-4CE7-8759-303055758899}">
      <dsp:nvSpPr>
        <dsp:cNvPr id="0" name=""/>
        <dsp:cNvSpPr/>
      </dsp:nvSpPr>
      <dsp:spPr>
        <a:xfrm>
          <a:off x="637031" y="419865"/>
          <a:ext cx="6044373" cy="3007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основе Постановления Губернатора №319 от 22 марта 2013г. по Поддержке местных инициатив </a:t>
          </a:r>
          <a:endParaRPr lang="ru-RU" sz="2000" kern="1200" dirty="0"/>
        </a:p>
      </dsp:txBody>
      <dsp:txXfrm>
        <a:off x="783848" y="566682"/>
        <a:ext cx="5750739" cy="271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9702-475E-4CC3-9368-066FBCFEDB2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C3DA-E18B-4EC6-B5AC-8D2F3B1ED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4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9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0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0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4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1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3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39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4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2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40E7-0401-4B75-8FA6-928E052478D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17EE-84BA-4429-8C36-3D2A6A5540ED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8274-C194-4937-AE97-BC0F327DEAB5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D0C-F789-4EDA-8779-889E59C319EA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5E6C-AAF8-48CF-964C-597C47925DC9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0F4-9470-4B22-91D6-9634F5FDE0B0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5C7D-0627-4E4D-A497-B523B811629A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B28-F3F2-4971-A1E4-1499C9698D7C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2D1-E8C2-497B-8F21-E5392962A0A7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801-E823-41BF-B149-7368DA4A6B04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F1FE-FC19-456E-8C8E-9115422663A2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2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CD45-E107-4F44-9D17-29C0C7E173C3}" type="datetime1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472" y="1859341"/>
            <a:ext cx="9577064" cy="3185487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территориального общественного самоуправления и привлечение граждан к осуществлению местного самоуправления.</a:t>
            </a:r>
          </a:p>
          <a:p>
            <a:pPr algn="ctr"/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2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54" y="7937"/>
            <a:ext cx="99700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6105128" y="2152238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д.Истомино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замощение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– 106,4 тыс. руб.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apf.mail.ru/cgi-bin/readmsg?id=16135381380068309124;0;3&amp;exif=1&amp;full=1&amp;x-email=jkh-vtorov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8" y="1700808"/>
            <a:ext cx="4829567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52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4929" y="387821"/>
            <a:ext cx="5472609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памятника погибшим в годы ВОВ в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д.Волковойно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596,0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рофи\Desktop\319\SDC100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5" y="3861048"/>
            <a:ext cx="334786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рофи\Desktop\319\SDC102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4" y="476672"/>
            <a:ext cx="311591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рофи\Desktop\319\SDC102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00" y="3429000"/>
            <a:ext cx="291581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рофи\Desktop\319\SDC102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79" y="2060848"/>
            <a:ext cx="3275856" cy="245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6656" y="62068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погибшим в годы ВОВ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с.Горки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400,0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:\Users\Профи\Desktop\319\Новый памятник в с.Гор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544019"/>
            <a:ext cx="687625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86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9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496" y="2564904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погибшим в годы ВОВ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с.Мостцы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3" name="Picture 3" descr="C:\Users\Профи\Desktop\319\20200906_130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50" y="764704"/>
            <a:ext cx="379588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3000" y="388982"/>
            <a:ext cx="475252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малых форм (детские площадки)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с.Второво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180,0 тыс. руб.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рофи\Desktop\319\IMG_20180722_174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016"/>
            <a:ext cx="435597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офи\Desktop\319\IMG_20180511_193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77" y="2492896"/>
            <a:ext cx="27877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офи\Desktop\319\IMG_20180511_191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3573016"/>
            <a:ext cx="3363838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5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8984" y="476672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д.Берково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замещение земельного участка, устройство навеса над  спортивной площадкой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190,0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7170" name="Picture 2" descr="C:\Users\Профи\Desktop\319\IMG-bea5beb2800493920a2caa798bb1b0d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46909"/>
            <a:ext cx="2299270" cy="24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рофи\Desktop\319\IMG-deea7c91d041eea78d9884f55b34d42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942375"/>
            <a:ext cx="278777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рофи\Desktop\319\IMG-921460c0342ad6605880cc8b2e7617a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00" y="1659227"/>
            <a:ext cx="28083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рофи\Desktop\319\IMG-e99c49a68f51f6809e5939d065875fb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68" y="3848115"/>
            <a:ext cx="2802788" cy="30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Профи\Desktop\319\IMG-53118b27a126a70792d64a996828dc84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39" y="1806186"/>
            <a:ext cx="2657363" cy="294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3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56" y="692696"/>
            <a:ext cx="9793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жизни деревни – зависит от инициативы органов Территориального общественного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75883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64" y="1859341"/>
            <a:ext cx="9777536" cy="4355038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cs typeface="AngsanaUPC" panose="02020603050405020304" pitchFamily="18" charset="-34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Второвское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Камешковского района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территории муниципального образования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38425,28га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что составляет 36% общей площади района.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  На территории поселения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проживают 5047  человека, из которых 37,9% составляет население в нетрудоспособном возрасте (дети 14,7%, пенсионеры 23,2%).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населенных пунктов поселения – 37.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 зарегистрированных ТОС - 29</a:t>
            </a:r>
          </a:p>
        </p:txBody>
      </p:sp>
    </p:spTree>
    <p:extLst>
      <p:ext uri="{BB962C8B-B14F-4D97-AF65-F5344CB8AC3E}">
        <p14:creationId xmlns:p14="http://schemas.microsoft.com/office/powerpoint/2010/main" val="13827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rvostolnik.ru.com/wp-content/uploads/2014/12/%D0%B4%D0%BE%D0%BA%D1%83%D0%BC%D0%B5%D0%BD%D1%82%D1%8B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5" y="451241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687600"/>
              </p:ext>
            </p:extLst>
          </p:nvPr>
        </p:nvGraphicFramePr>
        <p:xfrm>
          <a:off x="2000672" y="2708920"/>
          <a:ext cx="7180064" cy="418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4528" y="332656"/>
            <a:ext cx="8928981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и привлечение граждан к осуществлению местного самоуправления.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между органами местного самоуправления и территориальным общественным самоуправлением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2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dm-kameya.ru.images.1c-bitrix-cdn.ru/upload/medialibrary/473/47327bc2d0217fa266785e887d7fbe5c.png?1431983702368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28" y="4293096"/>
            <a:ext cx="2648627" cy="20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504" y="716499"/>
            <a:ext cx="65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по Постановлению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Губарнатора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22 марта 2013 г. N 319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 Второвское Камешковского района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году, в тыс.руб.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выполнены на сумму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1743,4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добровольных пожертвований-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871,7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сбалансированность местных бюджетов-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871,7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vichuga-mr.ru/upload/medialibrary/ca0/ca0392fb3a264aac5986ba72e72c53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3529">
            <a:off x="7544798" y="1807276"/>
            <a:ext cx="2257726" cy="22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10" y="1340768"/>
            <a:ext cx="31210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692697"/>
            <a:ext cx="9001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- средства регионального бюджета;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- средства населения.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2675416"/>
            <a:ext cx="1944216" cy="2210624"/>
          </a:xfrm>
          <a:prstGeom prst="rect">
            <a:avLst/>
          </a:prstGeom>
        </p:spPr>
      </p:pic>
      <p:pic>
        <p:nvPicPr>
          <p:cNvPr id="6148" name="Picture 4" descr="http://masterzzz.ru/wp-content/uploads/2014/01/50perc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9" y="3827544"/>
            <a:ext cx="2016223" cy="1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ealth-club.net/img/image/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3" y="3501008"/>
            <a:ext cx="2762071" cy="2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asterzzz.ru/wp-content/uploads/2014/01/50perc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5" y="5038944"/>
            <a:ext cx="2016223" cy="1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15556/200418627.59/0_117a86_8f71d7ff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5615009"/>
            <a:ext cx="739223" cy="9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wixstatic.com/media/84770f_53e1e888a8444c5b94b7dd3ec1655b3a.png_srz_720_754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550">
            <a:off x="4564413" y="2619325"/>
            <a:ext cx="682285" cy="379430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2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5" y="1552680"/>
            <a:ext cx="4724113" cy="4396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72" y="156410"/>
            <a:ext cx="957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Участники: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Территориальные общественные самоуправления </a:t>
            </a:r>
          </a:p>
        </p:txBody>
      </p:sp>
      <p:pic>
        <p:nvPicPr>
          <p:cNvPr id="3078" name="Picture 6" descr="http://xn--63-6kcdk9dqp5fl.xn--p1ai/wp-content/uploads/2015/03/3d-cheloveche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684" y="1412777"/>
            <a:ext cx="3131860" cy="41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se-dlia-bani.ru/images/ho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76" y="4486822"/>
            <a:ext cx="4368261" cy="20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psp.kz/assets/templates/lpsp/img/hou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5591" y="1844824"/>
            <a:ext cx="41728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9" y="3789041"/>
            <a:ext cx="2817205" cy="272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5" y="1681204"/>
            <a:ext cx="4656630" cy="41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2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54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6577" y="1628800"/>
            <a:ext cx="78488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дорог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</a:t>
            </a: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пунктах </a:t>
            </a: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337,4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85915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" y="-387424"/>
            <a:ext cx="9885608" cy="72454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0912" y="-387424"/>
            <a:ext cx="495389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д.Куницыно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замощение земельного участка –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75,0 тыс. руб.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рофи\Desktop\319\IMG-8689f7de8666568e92cd97b082f8478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5" y="-8931"/>
            <a:ext cx="307580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рофи\Desktop\319\IMG-35d43526a3455431f09082cabde923a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82" y="1381533"/>
            <a:ext cx="3139031" cy="22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рофи\Desktop\319\IMG-9c97a87463bf6458989ad7e4afec698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1184006"/>
            <a:ext cx="336383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рофи\Desktop\319\IMG-3beb9a407d85dd549163a9219175e3fd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3725652"/>
            <a:ext cx="5143500" cy="29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67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5" y="1484784"/>
            <a:ext cx="4178419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953000" y="2228964"/>
            <a:ext cx="480102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д.Жуиха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замощение земельного участка-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156,0 тыс. руб.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3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331</Words>
  <Application>Microsoft Office PowerPoint</Application>
  <PresentationFormat>Лист A4 (210x297 мм)</PresentationFormat>
  <Paragraphs>69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Shtab</dc:creator>
  <cp:lastModifiedBy>Admin</cp:lastModifiedBy>
  <cp:revision>157</cp:revision>
  <cp:lastPrinted>2017-06-16T10:38:43Z</cp:lastPrinted>
  <dcterms:created xsi:type="dcterms:W3CDTF">2015-03-26T16:25:33Z</dcterms:created>
  <dcterms:modified xsi:type="dcterms:W3CDTF">2021-02-17T08:58:17Z</dcterms:modified>
</cp:coreProperties>
</file>