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7" r:id="rId2"/>
    <p:sldId id="320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60" r:id="rId31"/>
    <p:sldId id="359" r:id="rId32"/>
    <p:sldId id="363" r:id="rId33"/>
    <p:sldId id="362" r:id="rId34"/>
    <p:sldId id="364" r:id="rId35"/>
    <p:sldId id="365" r:id="rId36"/>
    <p:sldId id="366" r:id="rId37"/>
    <p:sldId id="367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DA0000"/>
    <a:srgbClr val="FFC32E"/>
    <a:srgbClr val="FFD365"/>
    <a:srgbClr val="E1D473"/>
    <a:srgbClr val="334286"/>
    <a:srgbClr val="E1002B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95" autoAdjust="0"/>
  </p:normalViewPr>
  <p:slideViewPr>
    <p:cSldViewPr snapToGrid="0" snapToObjects="1">
      <p:cViewPr>
        <p:scale>
          <a:sx n="80" d="100"/>
          <a:sy n="80" d="100"/>
        </p:scale>
        <p:origin x="-96" y="-750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12.08.2021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31" y="3679605"/>
            <a:ext cx="7730837" cy="1937966"/>
          </a:xfrm>
        </p:spPr>
        <p:txBody>
          <a:bodyPr/>
          <a:lstStyle/>
          <a:p>
            <a:r>
              <a:rPr lang="ru-RU" sz="3200" dirty="0" smtClean="0"/>
              <a:t>О ПРОХОЖДЕНИИ ВСЕРОССИЙСКОЙ ПЕРЕПИСИ НАСЕЛЕНИЯ 2020 ГОДА НА ПОРТАЛЕ ГОСУСЛУГ</a:t>
            </a:r>
          </a:p>
          <a:p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2613825" y="1913509"/>
            <a:ext cx="809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временно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рубежом,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этих лиц - сокращенный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набор вопросов «Переписного лист для временно находящихся на территории Российской Федерации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85539" y="593351"/>
            <a:ext cx="809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человек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проживает или намеревается проживать в помещении </a:t>
            </a:r>
            <a:r>
              <a:rPr lang="ru-RU" sz="2000" b="1" dirty="0">
                <a:solidFill>
                  <a:srgbClr val="FF0000"/>
                </a:solidFill>
              </a:rPr>
              <a:t>год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он будет переписан по полному набору вопросов как постоянно проживающий в помещении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66970" t="4561" r="908" b="43727"/>
          <a:stretch/>
        </p:blipFill>
        <p:spPr>
          <a:xfrm>
            <a:off x="789154" y="2017105"/>
            <a:ext cx="1700562" cy="15276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3766" y="3635146"/>
            <a:ext cx="1124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2.1 - 2.5 на первого проживающего, нажмите на кнопку «</a:t>
            </a:r>
            <a:r>
              <a:rPr lang="ru-RU" sz="2000" b="1" dirty="0" smtClean="0">
                <a:solidFill>
                  <a:srgbClr val="00B050"/>
                </a:solidFill>
              </a:rPr>
              <a:t>Добавить проживающего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и заполните аналогичные вопросы на каждого проживающего соответственно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– 2.5 на всех лиц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 нажатию кнопки «</a:t>
            </a:r>
            <a:r>
              <a:rPr lang="ru-RU" sz="2000" b="1" dirty="0" smtClean="0">
                <a:solidFill>
                  <a:srgbClr val="00B050"/>
                </a:solidFill>
              </a:rPr>
              <a:t>Продолжить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осуществляется переход к вопросам 3-25 о каждом проживающем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989003" y="337372"/>
            <a:ext cx="1300864" cy="152762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0749"/>
          <a:stretch/>
        </p:blipFill>
        <p:spPr bwMode="auto">
          <a:xfrm>
            <a:off x="3022039" y="4693680"/>
            <a:ext cx="6180016" cy="7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Первому лицу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отмечается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записан первым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второго и последующих проживающих укажите, кем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приходится по отношению к лицу, переписанному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домохозяйстве первым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4449235"/>
            <a:ext cx="1124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домохозяйстве поживает мать или отец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лица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одного из них из выпадающего списка. В случае отсутствия матери/отца в домохозяйстве отмечается «</a:t>
            </a:r>
            <a:r>
              <a:rPr lang="ru-RU" sz="2000" b="1" dirty="0">
                <a:solidFill>
                  <a:srgbClr val="00B050"/>
                </a:solidFill>
              </a:rPr>
              <a:t>Нет в этом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3. </a:t>
            </a:r>
            <a:r>
              <a:rPr lang="ru-RU" b="1" dirty="0" smtClean="0"/>
              <a:t>РОДСТВЕННЫЕ ОТНОШЕНИЯ В ДОМОХОЗЯЙСТВЕ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0" b="31973"/>
          <a:stretch/>
        </p:blipFill>
        <p:spPr bwMode="auto">
          <a:xfrm>
            <a:off x="3642672" y="1850840"/>
            <a:ext cx="5318760" cy="151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346104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3.1. МАТЬ ИЛИ ОТЕЦ ЭТОГО ЛИЦА ПРОЖИВАЕТ В ЭТОМ ДОМОХОЗЯЙСТВЕ?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l="6157" t="33953" r="35687" b="42719"/>
          <a:stretch/>
        </p:blipFill>
        <p:spPr bwMode="auto">
          <a:xfrm>
            <a:off x="3367894" y="5464898"/>
            <a:ext cx="5488305" cy="123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0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соответствующую метку: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2837075"/>
            <a:ext cx="11249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Дату укажите с помощью значка «</a:t>
            </a:r>
            <a:r>
              <a:rPr lang="ru-RU" sz="2000" b="1" dirty="0">
                <a:solidFill>
                  <a:srgbClr val="00B050"/>
                </a:solidFill>
              </a:rPr>
              <a:t>Календарь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справа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4. </a:t>
            </a:r>
            <a:r>
              <a:rPr lang="ru-RU" b="1" dirty="0" smtClean="0"/>
              <a:t>ВАШ ПОЛ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2285391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5. </a:t>
            </a:r>
            <a:r>
              <a:rPr lang="ru-RU" b="1" dirty="0" smtClean="0"/>
              <a:t>ДАТА ВАШЕГО РОЖДЕНИЯ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8" y="1279736"/>
            <a:ext cx="2735217" cy="89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080145" y="3403440"/>
            <a:ext cx="2373101" cy="29379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95618" y="4097417"/>
            <a:ext cx="5628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исполнившихся лет по состоянию на 1 октября 2021 года определится автоматически на основе введенной даты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рождения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908" b="43727"/>
          <a:stretch/>
        </p:blipFill>
        <p:spPr>
          <a:xfrm>
            <a:off x="259845" y="2048184"/>
            <a:ext cx="1551891" cy="152762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53246" y="3237185"/>
            <a:ext cx="3123211" cy="669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один из приведенных в выпадающем списке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3555767"/>
            <a:ext cx="112496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«</a:t>
            </a:r>
            <a:r>
              <a:rPr lang="ru-RU" sz="2000" b="1" dirty="0">
                <a:solidFill>
                  <a:srgbClr val="00B050"/>
                </a:solidFill>
              </a:rPr>
              <a:t>состою в зарегистрированном браке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состою в незарегистрированном супружеском союзе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6.1 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супруга данного лица из выпадающего списка лиц или «</a:t>
            </a:r>
            <a:r>
              <a:rPr lang="ru-RU" sz="2000" b="1" dirty="0">
                <a:solidFill>
                  <a:srgbClr val="00B050"/>
                </a:solidFill>
              </a:rPr>
              <a:t>нет в данном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супруг проживает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отдельно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6. </a:t>
            </a:r>
            <a:r>
              <a:rPr lang="ru-RU" b="1" dirty="0" smtClean="0"/>
              <a:t>ВАШЕ СОСТОЯНИЕ В БРАКЕ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8" y="1239826"/>
            <a:ext cx="5640591" cy="24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8833" t="14458" r="35197" b="58377"/>
          <a:stretch/>
        </p:blipFill>
        <p:spPr bwMode="auto">
          <a:xfrm>
            <a:off x="3420280" y="4944766"/>
            <a:ext cx="5949349" cy="186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795648" y="1135380"/>
            <a:ext cx="108065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Вопрос для женщин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возрасте 15 лет и более.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общее число рожденных детей, не считая мертворожденных, независимо от того, живы ли все дети в настоящее время или нет, входят ли они в состав домохозяйства или проживают отдельно.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Усыновленные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патронируемые дети, а также дети мужа от прежнего брака в число детей </a:t>
            </a:r>
            <a:r>
              <a:rPr lang="ru-RU" sz="2000" b="1" dirty="0">
                <a:solidFill>
                  <a:srgbClr val="FF0000"/>
                </a:solidFill>
              </a:rPr>
              <a:t>не включаются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женщина не родила ни одного ребенка, то проставьте «</a:t>
            </a:r>
            <a:r>
              <a:rPr lang="ru-RU" sz="2000" b="1" dirty="0">
                <a:solidFill>
                  <a:srgbClr val="00B050"/>
                </a:solidFill>
              </a:rPr>
              <a:t>0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вводе числа рожденных детей </a:t>
            </a:r>
            <a:r>
              <a:rPr lang="ru-RU" sz="2000" b="1" dirty="0">
                <a:solidFill>
                  <a:srgbClr val="00B050"/>
                </a:solidFill>
              </a:rPr>
              <a:t>1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7.1 укажите </a:t>
            </a:r>
            <a:r>
              <a:rPr lang="ru-RU" sz="2000" b="1" dirty="0" smtClean="0">
                <a:solidFill>
                  <a:srgbClr val="00B050"/>
                </a:solidFill>
              </a:rPr>
              <a:t>год </a:t>
            </a:r>
            <a:r>
              <a:rPr lang="ru-RU" sz="2000" b="1" dirty="0">
                <a:solidFill>
                  <a:srgbClr val="00B050"/>
                </a:solidFill>
              </a:rPr>
              <a:t>рождения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первого ребенка.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67320" y="371570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7. </a:t>
            </a:r>
            <a:r>
              <a:rPr lang="ru-RU" b="1" dirty="0" smtClean="0"/>
              <a:t>СКОЛЬКО ДЕТЕЙ ВЫ РОДИЛИ?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35000"/>
                    </a14:imgEffect>
                  </a14:imgLayer>
                </a14:imgProps>
              </a:ext>
            </a:extLst>
          </a:blip>
          <a:srcRect l="9370" t="27722" r="34875" b="59270"/>
          <a:stretch/>
        </p:blipFill>
        <p:spPr bwMode="auto">
          <a:xfrm>
            <a:off x="2944339" y="3573919"/>
            <a:ext cx="6509161" cy="9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9370" t="40730" r="64958" b="46262"/>
          <a:stretch/>
        </p:blipFill>
        <p:spPr bwMode="auto">
          <a:xfrm>
            <a:off x="4700385" y="5667930"/>
            <a:ext cx="2997069" cy="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31918" y="835179"/>
            <a:ext cx="101771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наименование субъекта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Российской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Федерации или наименование иностранного государства.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Родившимся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СССР, записывается название иностранного государства или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бывшей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союзной республики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например, Украина (кроме родившихся в Республике Крым и г. Севастополе), Казахстан, Латвия, Польша, Канада.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Начните вводить название и выберите из выпадающего списка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8. </a:t>
            </a:r>
            <a:r>
              <a:rPr lang="ru-RU" b="1" dirty="0" smtClean="0"/>
              <a:t>МЕСТО ВАШЕГО РОЖДЕНИЯ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 bwMode="auto">
          <a:xfrm>
            <a:off x="3571859" y="3756385"/>
            <a:ext cx="6097270" cy="28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5924" b="43727"/>
          <a:stretch/>
        </p:blipFill>
        <p:spPr>
          <a:xfrm>
            <a:off x="353084" y="2003636"/>
            <a:ext cx="1286352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год, с которого непрерывно проживаете в данном населенном пункте или поставьте метку «с рождения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32041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9. </a:t>
            </a:r>
            <a:r>
              <a:rPr lang="ru-RU" b="1" dirty="0" smtClean="0"/>
              <a:t>С КАКОГО ГОДА ВЫ НЕПРЕРЫВНО ПРОЖИВАЕТЕ В ЭТОМ НАСЕЛЕННОМ ПУНКТЕ?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366544" y="354436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10. ВАШЕ ПРЕЖНЕЕ МЕСТО ЖИТЕЛЬСТВА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0"/>
          <a:stretch/>
        </p:blipFill>
        <p:spPr bwMode="auto">
          <a:xfrm>
            <a:off x="3351034" y="1826721"/>
            <a:ext cx="5522026" cy="16797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534389" y="4070134"/>
            <a:ext cx="1154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тем, кто не указал  метку «с рождения»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вопросе 9.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Ваше прежнее место жительства,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выбрав 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выпадающего списка субъект Российской Федерации или иностранное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государство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" name="Рисунок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0"/>
          <a:stretch/>
        </p:blipFill>
        <p:spPr bwMode="auto">
          <a:xfrm>
            <a:off x="3351034" y="5085797"/>
            <a:ext cx="5349240" cy="160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3580" y="1495580"/>
            <a:ext cx="9962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года проживали 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нужно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указать страну проживания до прибытия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Россию (последнюю, если их несколько), а также год прибытия (возвращения)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Россию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476016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11. </a:t>
            </a:r>
            <a:r>
              <a:rPr lang="ru-RU" b="1" dirty="0" smtClean="0"/>
              <a:t>ПРОЖИВАЛИ ЛИ ВЫ БОЛЕЕ 12 МЕСЯЦЕВ В ДРУГИХ СТРАНАХ?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1439586" y="3665238"/>
            <a:ext cx="4824730" cy="24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06" y="3665238"/>
            <a:ext cx="2877185" cy="2377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256591" y="5008635"/>
            <a:ext cx="1088791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514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метки «</a:t>
            </a:r>
            <a:r>
              <a:rPr lang="ru-RU" sz="2000" b="1" dirty="0">
                <a:solidFill>
                  <a:srgbClr val="00B050"/>
                </a:solidFill>
              </a:rPr>
              <a:t>Д</a:t>
            </a:r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задается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«12.1 Используете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 вы его в повседневной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жизни?»,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котором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12. </a:t>
            </a:r>
            <a:r>
              <a:rPr lang="ru-RU" b="1" dirty="0" smtClean="0"/>
              <a:t>ВЛАДЕЕТЕ ЛИ ВЫ РУССКИМ ЯЗЫКОМ?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9434"/>
            <a:ext cx="5299511" cy="17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439586" y="4296177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русским языком,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239826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до </a:t>
            </a:r>
            <a:r>
              <a:rPr lang="ru-RU" sz="2000" b="1" dirty="0">
                <a:solidFill>
                  <a:srgbClr val="00B050"/>
                </a:solidFill>
              </a:rPr>
              <a:t>3-х языков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>
                <a:solidFill>
                  <a:srgbClr val="FF0000"/>
                </a:solidFill>
              </a:rPr>
              <a:t>кроме русского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полностью, без сокращений. Среди указанных языков справа отметьте тот язык/языки, которыми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пользуетесь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повседневной жизни.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13. </a:t>
            </a:r>
            <a:r>
              <a:rPr lang="ru-RU" b="1" dirty="0" smtClean="0"/>
              <a:t>КАКИМИ ИНЫМИ ЯЗЫКАМИ ВЫ ВЛАДЕЕТЕ? КАКИЕ ИЗ НИХ ИСПОЛЬЗУЕТЕ В ПОВСЕДНЕВНОЙ ЖИЗНИ?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39586" y="4533683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361" y="2255489"/>
            <a:ext cx="5907206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CAFEBE06-6457-2D41-87DF-28AD37AA02EA}"/>
              </a:ext>
            </a:extLst>
          </p:cNvPr>
          <p:cNvGrpSpPr/>
          <p:nvPr/>
        </p:nvGrpSpPr>
        <p:grpSpPr>
          <a:xfrm>
            <a:off x="11784632" y="5699624"/>
            <a:ext cx="407368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="" xmlns:a16="http://schemas.microsoft.com/office/drawing/2014/main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06057"/>
            <a:ext cx="11551156" cy="551684"/>
          </a:xfrm>
        </p:spPr>
        <p:txBody>
          <a:bodyPr/>
          <a:lstStyle/>
          <a:p>
            <a:pPr algn="ctr"/>
            <a:r>
              <a:rPr lang="ru-RU" b="1" dirty="0" smtClean="0"/>
              <a:t>ИНТЕРНЕТ-ПЕРЕПИСЬ</a:t>
            </a:r>
            <a:endParaRPr lang="ru-RU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968574"/>
            <a:ext cx="3645585" cy="3820291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2905455" y="4462380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1176403" y="2061623"/>
            <a:ext cx="21005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15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</a:p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8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36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20" y="968574"/>
            <a:ext cx="3645585" cy="38202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9" y="968572"/>
            <a:ext cx="3645585" cy="382029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8609980" y="2369399"/>
            <a:ext cx="291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Стандартная</a:t>
            </a: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b="1" dirty="0" smtClean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подтвержденная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учетная запись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1" y="1362652"/>
            <a:ext cx="841441" cy="84144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798582" y="4469524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57EA552-0E97-854A-B410-493B397BB0A2}"/>
              </a:ext>
            </a:extLst>
          </p:cNvPr>
          <p:cNvSpPr/>
          <p:nvPr/>
        </p:nvSpPr>
        <p:spPr>
          <a:xfrm>
            <a:off x="4692944" y="2246289"/>
            <a:ext cx="283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Единый портал государственных и муниципальных услуг (функций)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www.gosuslugi.ru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(Портал </a:t>
            </a:r>
            <a:r>
              <a:rPr lang="ru-RU" sz="2000" b="1" dirty="0" err="1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40" y="1329660"/>
            <a:ext cx="718104" cy="7181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9" y="1362652"/>
            <a:ext cx="914402" cy="911354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2" y="5475887"/>
            <a:ext cx="4898018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72" y="4609999"/>
            <a:ext cx="1212621" cy="12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89003" y="1239825"/>
            <a:ext cx="10403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Родной язык запишите в поле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Родной язык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– это язык, который опрашиваемый сам для себя определяет родным, вне зависимости от знания этого языка. Это язык, на котором он начал говорить в детстве, либо язык его семьи, либо язык его матери. Он </a:t>
            </a:r>
            <a:r>
              <a:rPr lang="ru-RU" sz="2000" b="1" dirty="0">
                <a:solidFill>
                  <a:srgbClr val="FF0000"/>
                </a:solidFill>
              </a:rPr>
              <a:t>может совпадать, а может не совпадать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языками, указанными в вопросах 12 и 13.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вопрос оставлен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либо указать причину пропуска вопроса.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14. </a:t>
            </a:r>
            <a:r>
              <a:rPr lang="ru-RU" b="1" dirty="0" smtClean="0"/>
              <a:t>ВАШ РОДНОЙ ЯЗЫК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82" t="47763" r="34616" b="19820"/>
          <a:stretch/>
        </p:blipFill>
        <p:spPr bwMode="auto">
          <a:xfrm>
            <a:off x="3067613" y="4409924"/>
            <a:ext cx="6539526" cy="227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/>
          <a:srcRect l="6282" t="45129" r="34616" b="39928"/>
          <a:stretch/>
        </p:blipFill>
        <p:spPr bwMode="auto">
          <a:xfrm>
            <a:off x="3067612" y="1543815"/>
            <a:ext cx="6246569" cy="919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8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738881"/>
            <a:ext cx="10752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всех 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Гражданство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детей до 14 лет определяют родители. Гражданам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Российской Федерации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Иностранным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гражданам поставьте метку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 выберите из выпадающего списка название страны гражданства.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Гражданам 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которые имеют второе иностранное гражданство, следует отметить метки «</a:t>
            </a:r>
            <a:r>
              <a:rPr lang="ru-RU" sz="2000" b="1" dirty="0">
                <a:solidFill>
                  <a:srgbClr val="00B050"/>
                </a:solidFill>
              </a:rPr>
              <a:t>Российская Федерация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а также выбрать название страны второго гражданства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нет гражданства ни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Российской Федерации,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ни иного государства,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Без гражданства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0590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15. </a:t>
            </a:r>
            <a:r>
              <a:rPr lang="ru-RU" b="1" dirty="0" smtClean="0"/>
              <a:t>ВАШЕ ГРАЖДАНСТВО</a:t>
            </a:r>
            <a:endParaRPr lang="ru-RU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20"/>
          <a:stretch/>
        </p:blipFill>
        <p:spPr bwMode="auto">
          <a:xfrm>
            <a:off x="3715185" y="4194382"/>
            <a:ext cx="5719998" cy="25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69778" t="4561" r="5649" b="43727"/>
          <a:stretch/>
        </p:blipFill>
        <p:spPr>
          <a:xfrm>
            <a:off x="255445" y="2003636"/>
            <a:ext cx="1300864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857631"/>
            <a:ext cx="106759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лиц, включая детей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вопрос записывается </a:t>
            </a:r>
            <a:r>
              <a:rPr lang="ru-RU" sz="2000" b="1" dirty="0">
                <a:solidFill>
                  <a:srgbClr val="FF0000"/>
                </a:solidFill>
              </a:rPr>
              <a:t>по самоопределению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опрашиваемого в соответствии со статьей 26 Конституции Российской Федерации. Национальную принадлежность детей до 14 лет, а также людей с умственными и/или физическими недостатками, указывают родители (усыновители, опекуны, попечители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т.п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.).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запишите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16. </a:t>
            </a:r>
            <a:r>
              <a:rPr lang="ru-RU" b="1" dirty="0" smtClean="0"/>
              <a:t>ВАША НАЦИОНАЛЬНАЯ ПРИНАДЛЕЖНОСТЬ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6666" t="28703" r="35000" b="58756"/>
          <a:stretch/>
        </p:blipFill>
        <p:spPr bwMode="auto">
          <a:xfrm>
            <a:off x="3427532" y="3206338"/>
            <a:ext cx="6578600" cy="79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6666" t="28949" r="35000" b="38293"/>
          <a:stretch/>
        </p:blipFill>
        <p:spPr bwMode="auto">
          <a:xfrm>
            <a:off x="3342021" y="4515572"/>
            <a:ext cx="6749621" cy="21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3366" y="3807686"/>
            <a:ext cx="1173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оставить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свой ответ, либо указать причину пропуска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693522"/>
            <a:ext cx="106759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6 лет и более.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из выпадающего списка самый высокий уровень полученного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образования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17. </a:t>
            </a:r>
            <a:r>
              <a:rPr lang="ru-RU" b="1" dirty="0" smtClean="0"/>
              <a:t>ВАШЕ ОБРАЗОВАНИЕ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444" y="3653307"/>
            <a:ext cx="119365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одного из уровней образования: «</a:t>
            </a:r>
            <a:r>
              <a:rPr lang="ru-RU" sz="2000" b="1" dirty="0" err="1">
                <a:solidFill>
                  <a:srgbClr val="00B050"/>
                </a:solidFill>
              </a:rPr>
              <a:t>бакалавриат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rgbClr val="00B050"/>
                </a:solidFill>
              </a:rPr>
              <a:t>специалитет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>
                <a:solidFill>
                  <a:srgbClr val="00B050"/>
                </a:solidFill>
              </a:rPr>
              <a:t>магистратура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кадры высшей квалификации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вопрос «17.1. Имеете ли вы ученую степень».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5"/>
          <a:stretch/>
        </p:blipFill>
        <p:spPr bwMode="auto">
          <a:xfrm>
            <a:off x="3297225" y="1786129"/>
            <a:ext cx="6050915" cy="1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4" y="5192506"/>
            <a:ext cx="3505200" cy="150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457332"/>
            <a:ext cx="10675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18. </a:t>
            </a:r>
            <a:r>
              <a:rPr lang="ru-RU" b="1" dirty="0" smtClean="0"/>
              <a:t>ПОЛУЧАЕТЕ ЛИ ВЫ ОБРАЗОВАНИЕ В НАСТОЯЩЕЕ ВРЕМЯ?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9371" t="24893" r="54606" b="50692"/>
          <a:stretch/>
        </p:blipFill>
        <p:spPr bwMode="auto">
          <a:xfrm>
            <a:off x="3791197" y="3808295"/>
            <a:ext cx="5409210" cy="25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05875" y="3108600"/>
            <a:ext cx="10675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выбран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дополнительный вопрос «18.1. Отметьте все программы, по которым обучаетесь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3"/>
          <a:srcRect l="9371" t="14505" r="54606" b="74962"/>
          <a:stretch/>
        </p:blipFill>
        <p:spPr bwMode="auto">
          <a:xfrm>
            <a:off x="4055423" y="2003636"/>
            <a:ext cx="4880759" cy="110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279361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выбрать несколько вариантов ответа в выпадающем списке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 smtClean="0"/>
              <a:t>19. УКАЖИТЕ ВСЕ ИМЕЮЩИЕСЯ У ВАС ИСТОЧНИКИ СРЕДСТВ К СУЩЕСТВОВАНИЮ</a:t>
            </a:r>
            <a:endParaRPr lang="ru-RU" b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676" t="14961" r="36200" b="4707"/>
          <a:stretch/>
        </p:blipFill>
        <p:spPr bwMode="auto">
          <a:xfrm>
            <a:off x="629392" y="2003636"/>
            <a:ext cx="5482655" cy="444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90093" y="3408200"/>
            <a:ext cx="59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>
                <a:solidFill>
                  <a:srgbClr val="FF0000"/>
                </a:solidFill>
              </a:rPr>
              <a:t>двух и 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источников средств к существованию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появится вопрос «19.1. Какой из отмеченных источников Вы считаете для себя основным?». 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его в выпадающем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списке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l="9114" t="19495" r="34660" b="59281"/>
          <a:stretch/>
        </p:blipFill>
        <p:spPr bwMode="auto">
          <a:xfrm>
            <a:off x="6019240" y="5053230"/>
            <a:ext cx="6172760" cy="13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649693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задается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лицам в возрасте </a:t>
            </a:r>
            <a:r>
              <a:rPr lang="ru-RU" sz="2000" b="1" dirty="0">
                <a:solidFill>
                  <a:srgbClr val="FF0000"/>
                </a:solidFill>
              </a:rPr>
              <a:t>15 лет и более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20. </a:t>
            </a:r>
            <a:r>
              <a:rPr lang="ru-RU" b="1" dirty="0" smtClean="0"/>
              <a:t>ИМЕЛИ ЛИ ВЫ КАКУЮ-ЛИБО ОПЛАЧИВАЕМУЮ РАБОТУ ИЛИ ДОХОДНОЕ ЗАНЯТИЕ C 24 ПО 30 СЕНТЯБРЯ 2021 ГОДА?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7201" y="3667159"/>
            <a:ext cx="464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задаются вопросы 21 и 22.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каждом из них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7"/>
          <a:stretch/>
        </p:blipFill>
        <p:spPr bwMode="auto">
          <a:xfrm>
            <a:off x="3051655" y="2357579"/>
            <a:ext cx="7113623" cy="9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 bwMode="auto">
          <a:xfrm>
            <a:off x="5260769" y="3182588"/>
            <a:ext cx="6709558" cy="3675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ответе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«22.1. Где находилась ваша основная работа» надо выбрать один из вариантов ответа и уточнить место работы в России или название иностранного государства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888" y="4054706"/>
            <a:ext cx="1135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вопросе «22.2. Вы выезжали (выходили) на основную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работу:»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выбрать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6986" t="11557" r="34916" b="42491"/>
          <a:stretch/>
        </p:blipFill>
        <p:spPr bwMode="auto">
          <a:xfrm>
            <a:off x="3758837" y="1607337"/>
            <a:ext cx="5501640" cy="2447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6986" t="57508" r="34916" b="13151"/>
          <a:stretch/>
        </p:blipFill>
        <p:spPr bwMode="auto">
          <a:xfrm>
            <a:off x="3794866" y="4762593"/>
            <a:ext cx="5987440" cy="1935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20 задаются вопросы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23 и 24: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33798" y="4089936"/>
            <a:ext cx="423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24 в списке причин 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одну главную: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434544" y="684008"/>
            <a:ext cx="5940425" cy="8769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876" y="1560943"/>
            <a:ext cx="11356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в каждом из них по одному из вариантов ответа: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t="9952"/>
          <a:stretch/>
        </p:blipFill>
        <p:spPr>
          <a:xfrm>
            <a:off x="2270760" y="2003636"/>
            <a:ext cx="6053842" cy="205107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6" y="3735990"/>
            <a:ext cx="3274060" cy="297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840747" y="885883"/>
            <a:ext cx="9720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Укажите, зарегистрированы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помещении, в котором постоянно проживаете, выбрав соответствующую метку: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25. </a:t>
            </a:r>
            <a:r>
              <a:rPr lang="ru-RU" b="1" dirty="0" smtClean="0"/>
              <a:t>ЗАРЕГИСТРИРОВАНЫ ЛИ ВЫ В ЭТОМ ПОМЕЩЕНИИ?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05876" y="3343654"/>
            <a:ext cx="449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выбран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ответьте на вопрос  «25.1. Где вы зарегистрированы по месту жительства?», выбрав подходящий вариант ответа: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9499" t="34359" r="36766" b="24216"/>
          <a:stretch/>
        </p:blipFill>
        <p:spPr bwMode="auto">
          <a:xfrm>
            <a:off x="5404590" y="3343654"/>
            <a:ext cx="6358785" cy="293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9499" t="14763" r="36766" b="65044"/>
          <a:stretch/>
        </p:blipFill>
        <p:spPr bwMode="auto">
          <a:xfrm>
            <a:off x="3609974" y="1593769"/>
            <a:ext cx="6467476" cy="149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37"/>
          <a:stretch/>
        </p:blipFill>
        <p:spPr bwMode="auto">
          <a:xfrm>
            <a:off x="1997955" y="3633081"/>
            <a:ext cx="8228183" cy="295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Фактический адрес </a:t>
            </a:r>
            <a:r>
              <a:rPr lang="ru-RU" sz="2000" b="1" dirty="0">
                <a:solidFill>
                  <a:srgbClr val="FF0000"/>
                </a:solidFill>
              </a:rPr>
              <a:t>может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не совпадать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местом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постоянной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или временной регистрации (прописки). Он также не зависит от того, есть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юридическое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право на пребывание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Это может быть и адрес места проживания у родственников, в съемной квартире и др.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Необходимо последовательно заполнить все поля адреса, выбрав значение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выпадающего списка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нажатием кнопки справа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     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636" lvl="0" indent="-285636" defTabSz="914034">
              <a:spcAft>
                <a:spcPts val="6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0" t="19896" r="3000" b="67946"/>
          <a:stretch/>
        </p:blipFill>
        <p:spPr bwMode="auto">
          <a:xfrm rot="10800000">
            <a:off x="9744441" y="3024025"/>
            <a:ext cx="238125" cy="17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6" y="100024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51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688769" y="885883"/>
            <a:ext cx="108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Переписные листы необходимо заполнить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проживающих в домохозяйстве (за исключением лиц, </a:t>
            </a:r>
            <a:r>
              <a:rPr lang="ru-RU" sz="2000" b="1" dirty="0">
                <a:solidFill>
                  <a:srgbClr val="FF0000"/>
                </a:solidFill>
              </a:rPr>
              <a:t>временно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находящихся в помещении и </a:t>
            </a:r>
            <a:r>
              <a:rPr lang="ru-RU" sz="2000" b="1" dirty="0">
                <a:solidFill>
                  <a:srgbClr val="FF0000"/>
                </a:solidFill>
              </a:rPr>
              <a:t>постоянно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другом месте на </a:t>
            </a:r>
            <a:r>
              <a:rPr lang="ru-RU" sz="2000" b="1" dirty="0">
                <a:solidFill>
                  <a:srgbClr val="FF0000"/>
                </a:solidFill>
              </a:rPr>
              <a:t>территории России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переписных листов на </a:t>
            </a:r>
            <a:r>
              <a:rPr lang="ru-RU" sz="2000" b="1" dirty="0">
                <a:solidFill>
                  <a:srgbClr val="FF0000"/>
                </a:solidFill>
              </a:rPr>
              <a:t>всех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помещении лиц, необходимо заполнить переписной лист на жилое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4318873" y="3253838"/>
            <a:ext cx="3182588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тип жилища: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33. </a:t>
            </a:r>
            <a:r>
              <a:rPr lang="ru-RU" b="1" dirty="0" smtClean="0"/>
              <a:t>ТИП ЖИЛИЩА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7565" y="3736507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период постройки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 (ввода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эксплуатацию).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перестройках, надстройках, расширении дома годом ввода в эксплуатацию считается год первоначальной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постройки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11" y="1100143"/>
            <a:ext cx="4632960" cy="21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34. </a:t>
            </a:r>
            <a:r>
              <a:rPr lang="ru-RU" b="1" dirty="0" smtClean="0"/>
              <a:t>ВРЕМЯ ПОСТРОЙКИ ДОМА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2" y="4459185"/>
            <a:ext cx="195199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из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35. </a:t>
            </a:r>
            <a:r>
              <a:rPr lang="ru-RU" b="1" dirty="0" smtClean="0"/>
              <a:t>МАТЕРИАЛ НАРУЖНЫХ СТЕН ДОМА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4209203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размер общей площади в целых квадратных метрах без десятичных знаков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36. ОБЩАЯ ПЛОЩАДЬ КВАРТИРЫ ИЛИ ОДНОКВАРТИРНОГО ДОМА (В ЦЕЛЫХ М</a:t>
            </a:r>
            <a:r>
              <a:rPr lang="ru-RU" b="1" baseline="30000" dirty="0" smtClean="0"/>
              <a:t>2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6" y="1100143"/>
            <a:ext cx="519049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 l="3195" r="9745" b="50000"/>
          <a:stretch/>
        </p:blipFill>
        <p:spPr>
          <a:xfrm>
            <a:off x="310502" y="4656214"/>
            <a:ext cx="4890889" cy="11864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058888" y="4987623"/>
            <a:ext cx="6942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</a:t>
            </a:r>
            <a:r>
              <a:rPr lang="ru-RU" sz="1400" b="1" dirty="0">
                <a:solidFill>
                  <a:srgbClr val="FF0000"/>
                </a:solidFill>
              </a:rPr>
              <a:t>учитывается площадь: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общедомовых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лестничных клеток, лифтовых холлов, тамбуров,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коридоров (кроме внутриквартирных), вестибюлей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сеней,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гаражей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выступающих конструктивных элементов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отопительных печей;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веранд, балконов, лоджий, террас;</a:t>
            </a: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отдельно стоящих кухонь, бань, бассейнов, саун, сараев, беседок и др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22713" y="114482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жилых комнат квартиры или одноквартирного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37. ЧИСЛО ЖИЛЫХ КОМНАТ КВАРТИРЫ ИЛИ ОДНОКВАРТИРНОГО ДОМА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831021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все имеющиеся виды благоустройства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38. ВИДЫ БЛАГОУСТРОЙСТВА ЖИЛОГО ПОМЕЩЕНИЯ И САНИТАРНО-ГИГИЕНИЧЕСКИЕ УСЛОВИЯ ПРОЖИВАНИЯ</a:t>
            </a:r>
            <a:endParaRPr lang="ru-RU" b="1" dirty="0"/>
          </a:p>
        </p:txBody>
      </p:sp>
      <p:pic>
        <p:nvPicPr>
          <p:cNvPr id="32" name="Рисунок 31"/>
          <p:cNvPicPr/>
          <p:nvPr/>
        </p:nvPicPr>
        <p:blipFill rotWithShape="1">
          <a:blip r:embed="rId3"/>
          <a:srcRect t="50000" r="19271"/>
          <a:stretch/>
        </p:blipFill>
        <p:spPr>
          <a:xfrm>
            <a:off x="1108508" y="1712407"/>
            <a:ext cx="5016067" cy="12427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2046" y="1752664"/>
            <a:ext cx="5758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учитываются: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кухни, холлы, коридоры, ванные и душевые комнаты, бассейны, сауны, кладовые и другие вспомогательные помещения.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Совмещенная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кухня-столовая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жилой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комнатой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5"/>
          <a:stretch/>
        </p:blipFill>
        <p:spPr bwMode="auto">
          <a:xfrm>
            <a:off x="5011386" y="4218623"/>
            <a:ext cx="3680542" cy="250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153400" y="4600736"/>
            <a:ext cx="3689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какой-либо вид благоустройства имеется, но временно бездействует (вследствие повреждения, ремонта или других причин), то жилище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оборудованным этим видом благоустройства. В каждой группе видов благоустройства (газ, отопление, водоснабжение и т.д.) отметьте только один вариант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5691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1912" y="875864"/>
            <a:ext cx="10501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Данные в вопросе </a:t>
            </a:r>
            <a:r>
              <a:rPr lang="ru-RU" sz="2000" b="1" dirty="0" err="1">
                <a:solidFill>
                  <a:srgbClr val="FF0000"/>
                </a:solidFill>
              </a:rPr>
              <a:t>предзаполняются</a:t>
            </a:r>
            <a:r>
              <a:rPr lang="ru-RU" sz="2000" b="1" dirty="0">
                <a:solidFill>
                  <a:srgbClr val="FF0000"/>
                </a:solidFill>
              </a:rPr>
              <a:t>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основании количества лиц, указанных в вопросе 2 и отнесенных к лицам, подлежащим переписи в этом помещении на основании ответов на вопросы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2.1 - 2.5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39. </a:t>
            </a:r>
            <a:r>
              <a:rPr lang="ru-RU" b="1" dirty="0" smtClean="0"/>
              <a:t>ЧИСЛО ЛИЦ В ДОМОХОЗЯЙСТВЕ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62914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Запишите, сколько жилых комнат занимает домохозяйство. Если домохозяйство занимает не всю комнату, а только ее часть, то отметьте вариант «</a:t>
            </a:r>
            <a:r>
              <a:rPr lang="ru-RU" sz="2000" b="1" dirty="0">
                <a:solidFill>
                  <a:srgbClr val="00B050"/>
                </a:solidFill>
              </a:rPr>
              <a:t>Часть комнаты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40. </a:t>
            </a:r>
            <a:r>
              <a:rPr lang="ru-RU" b="1" dirty="0" smtClean="0"/>
              <a:t>ЧИСЛО ЗАНИМАЕМЫХ ДОМОХОЗЯЙСТВОМ КОМНАТ 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b="56017"/>
          <a:stretch/>
        </p:blipFill>
        <p:spPr>
          <a:xfrm>
            <a:off x="4889937" y="1943286"/>
            <a:ext cx="4711700" cy="9331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40063" b="12357"/>
          <a:stretch/>
        </p:blipFill>
        <p:spPr>
          <a:xfrm>
            <a:off x="4013283" y="4453247"/>
            <a:ext cx="4711700" cy="1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4584" y="875864"/>
            <a:ext cx="10403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процессе заполнения переписных листов справа на экране отображается прогресс заполнения переписных листов в процентах. Под ним имеется активная ссылка, по которой можно связаться со службой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поддержки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909" y="374536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Вопросы имеют «подсказку» в виде «</a:t>
            </a:r>
            <a:r>
              <a:rPr lang="ru-RU" sz="2000" b="1" dirty="0">
                <a:solidFill>
                  <a:srgbClr val="00B050"/>
                </a:solidFill>
              </a:rPr>
              <a:t>значка вопроса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которую можно увидеть, наведя на нее стрелку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курсора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67" y="1891527"/>
            <a:ext cx="1356360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rcRect l="59091" t="40643" r="38770" b="56117"/>
          <a:stretch/>
        </p:blipFill>
        <p:spPr bwMode="auto">
          <a:xfrm>
            <a:off x="8469188" y="4275918"/>
            <a:ext cx="745498" cy="61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" y="788231"/>
            <a:ext cx="1194910" cy="119092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12"/>
          <a:stretch/>
        </p:blipFill>
        <p:spPr bwMode="auto">
          <a:xfrm>
            <a:off x="2385232" y="4717394"/>
            <a:ext cx="6097270" cy="1067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>
            <a:stCxn id="23" idx="1"/>
          </p:cNvCxnSpPr>
          <p:nvPr/>
        </p:nvCxnSpPr>
        <p:spPr>
          <a:xfrm flipH="1">
            <a:off x="4702629" y="4585477"/>
            <a:ext cx="3766559" cy="309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199408" y="875864"/>
            <a:ext cx="1054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результате оказания услуги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личный кабинет пользователя Портала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госуслуг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будут доставлены уникальные коды подтверждения прохождения переписи на каждого переписанного в помещении и объединяющий их QR-код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всё домохозяйство 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000" b="1" dirty="0">
                <a:solidFill>
                  <a:srgbClr val="FF0000"/>
                </a:solidFill>
              </a:rPr>
              <a:t>нужно будет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показать </a:t>
            </a:r>
            <a:r>
              <a:rPr lang="ru-RU" sz="2000" b="1" dirty="0">
                <a:solidFill>
                  <a:srgbClr val="FF0000"/>
                </a:solidFill>
              </a:rPr>
              <a:t>переписчику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 подтверждение Вашего участия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 Всероссийской переписи населения 2020 года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6" y="660352"/>
            <a:ext cx="1194910" cy="11909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2371" y="1255816"/>
            <a:ext cx="4768215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1" y="3738185"/>
            <a:ext cx="4259795" cy="2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63" y="4066123"/>
            <a:ext cx="7730837" cy="535531"/>
          </a:xfrm>
        </p:spPr>
        <p:txBody>
          <a:bodyPr/>
          <a:lstStyle/>
          <a:p>
            <a:r>
              <a:rPr lang="ru-RU" sz="3200" dirty="0"/>
              <a:t>БЛАГОДАРИМ ЗА УЧАСТИЕ!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 дома или квартиры нет номера, справа надо выбрать соответствующую метку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10" y="1967436"/>
            <a:ext cx="4409440" cy="9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39586" y="3145747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Можно ввести номер дома и квартиры вручную, нажав кнопку </a:t>
            </a: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Ввести вручную дом и квартиру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4" y="4107454"/>
            <a:ext cx="4871852" cy="12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6" y="88944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 СКОЛЬКО ВСЕГО ЧЕЛОВЕК ПРОЖИВАЮТ ПО ЭТОМУ АДРЕСУ?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лиц, проживающих в помещении, независимо 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регистрации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7701" t="11042" r="45323" b="73459"/>
          <a:stretch/>
        </p:blipFill>
        <p:spPr bwMode="auto">
          <a:xfrm>
            <a:off x="3158344" y="2050563"/>
            <a:ext cx="5907405" cy="109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16125" y="3355480"/>
            <a:ext cx="9196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Учитываются  лица, </a:t>
            </a:r>
            <a:r>
              <a:rPr lang="ru-RU" sz="2000" b="1" dirty="0">
                <a:solidFill>
                  <a:srgbClr val="FF0000"/>
                </a:solidFill>
              </a:rPr>
              <a:t>рожденные до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b="1" dirty="0">
                <a:solidFill>
                  <a:srgbClr val="FF0000"/>
                </a:solidFill>
              </a:rPr>
              <a:t>также умершие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rgbClr val="FF0000"/>
                </a:solidFill>
              </a:rPr>
              <a:t>после </a:t>
            </a:r>
            <a:r>
              <a:rPr lang="ru-RU" sz="2000" b="1" dirty="0">
                <a:solidFill>
                  <a:srgbClr val="FF0000"/>
                </a:solidFill>
              </a:rPr>
              <a:t>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включая и тех, кто на момент переписи временно (менее одного года)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отсутствовал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Проживающие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месту обучения студенты вузов и колледжей,  лица, отбывающие наказание в местах лишения свободы, военнослужащие, проходящие воинскую службу по призыву, а также лица, отсутствующие один год и более, </a:t>
            </a:r>
            <a:r>
              <a:rPr lang="ru-RU" sz="2000" b="1" dirty="0">
                <a:solidFill>
                  <a:srgbClr val="FF0000"/>
                </a:solidFill>
              </a:rPr>
              <a:t>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данном помещении не </a:t>
            </a:r>
            <a:r>
              <a:rPr lang="ru-RU" sz="2000" b="1" dirty="0" smtClean="0">
                <a:solidFill>
                  <a:srgbClr val="FF0000"/>
                </a:solidFill>
              </a:rPr>
              <a:t>переписываются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" y="97056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0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2.1. ФАМИЛИЯ, ИМЯ, ОТЧЕСТВО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7447" y="1886802"/>
            <a:ext cx="49571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Владельцу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учетной записи 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первому записанному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список проживающих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предзаполняются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отдельные сведения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профиля – пол, дата и место рождения, гражданство.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остальных проживающих информацию по всем вопросам необходимо ввести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лист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4" y="576717"/>
            <a:ext cx="1080000" cy="1080000"/>
          </a:xfrm>
          <a:prstGeom prst="ellipse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57875" y="1116716"/>
            <a:ext cx="6334125" cy="55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2.2. </a:t>
            </a:r>
            <a:r>
              <a:rPr lang="ru-RU" b="1" dirty="0" smtClean="0"/>
              <a:t>ПРОЖИВАЕТ ПО ЭТОМУ АДРЕСУ ПОСТОЯННО?</a:t>
            </a:r>
          </a:p>
          <a:p>
            <a:pPr algn="ctr"/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3" y="953085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одну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меток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" y="544660"/>
            <a:ext cx="1080000" cy="1080000"/>
          </a:xfrm>
          <a:prstGeom prst="ellipse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153443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2.3. </a:t>
            </a:r>
            <a:r>
              <a:rPr lang="ru-RU" b="1" dirty="0" smtClean="0"/>
              <a:t>ЯВЛЯЕТСЯ ЧЛЕНОМ ВАШЕГО ДОМОХОЗЯЙСТВА?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4984" y="2129110"/>
            <a:ext cx="106941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это человек не будет переписываться в данном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домохозяйстве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47844" y="3943346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391662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 </a:t>
            </a:r>
            <a:r>
              <a:rPr lang="ru-RU" b="1" dirty="0" smtClean="0"/>
              <a:t>НАХОДИЛСЯ ПО ЭТОМУ АДРЕСУ 1 ОКТЯБРЯ 2021 ГОДА?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49724" y="4616204"/>
            <a:ext cx="5940425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2.4.1. </a:t>
            </a:r>
            <a:r>
              <a:rPr lang="ru-RU" b="1" dirty="0" smtClean="0"/>
              <a:t>ПРИЧИНА ОТСУТСТВИЯ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062562" y="855715"/>
            <a:ext cx="8098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 необходимо выбрать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выпадающем списке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вариантов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7" y="544660"/>
            <a:ext cx="1080000" cy="1080000"/>
          </a:xfrm>
          <a:prstGeom prst="ellips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29239" y="4368201"/>
            <a:ext cx="994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Работа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Учеба…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2.4.1 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756458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2.4.2. </a:t>
            </a:r>
            <a:r>
              <a:rPr lang="ru-RU" b="1" dirty="0" smtClean="0"/>
              <a:t>ПЕРИОД ОТСУТСТВИЯ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7" y="1693139"/>
            <a:ext cx="6280316" cy="208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0" y="5076087"/>
            <a:ext cx="2708049" cy="134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2.5. </a:t>
            </a:r>
            <a:r>
              <a:rPr lang="ru-RU" b="1" dirty="0" smtClean="0"/>
              <a:t>ИМЕЕТ ДРУГОЕ МЕСТО ЖИТЕЛЬСТВА?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2" y="880900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" y="540955"/>
            <a:ext cx="1080000" cy="10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39080" y="1480395"/>
            <a:ext cx="920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для заполнения становятся доступны вопросы 2.5.1. и 2.5.2.: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5" y="2306224"/>
            <a:ext cx="4787768" cy="19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020621" y="4469417"/>
            <a:ext cx="1044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случае, если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1 октября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2021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года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в России или за рубежом, то при добавлении такого лица необходимо в вопросе «2.5.2 Проживает по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другому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адресу постоянно?» выбрать ответ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2358</Words>
  <Application>Microsoft Office PowerPoint</Application>
  <PresentationFormat>Произвольный</PresentationFormat>
  <Paragraphs>170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Новиков Алексей Павлович</cp:lastModifiedBy>
  <cp:revision>170</cp:revision>
  <cp:lastPrinted>2020-12-25T15:12:24Z</cp:lastPrinted>
  <dcterms:created xsi:type="dcterms:W3CDTF">2020-03-31T09:31:17Z</dcterms:created>
  <dcterms:modified xsi:type="dcterms:W3CDTF">2021-08-12T11:33:31Z</dcterms:modified>
</cp:coreProperties>
</file>