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5" r:id="rId3"/>
    <p:sldId id="281" r:id="rId4"/>
    <p:sldId id="282" r:id="rId5"/>
    <p:sldId id="266" r:id="rId6"/>
    <p:sldId id="261" r:id="rId7"/>
    <p:sldId id="293" r:id="rId8"/>
    <p:sldId id="269" r:id="rId9"/>
    <p:sldId id="275" r:id="rId10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69040" autoAdjust="0"/>
  </p:normalViewPr>
  <p:slideViewPr>
    <p:cSldViewPr>
      <p:cViewPr>
        <p:scale>
          <a:sx n="70" d="100"/>
          <a:sy n="70" d="100"/>
        </p:scale>
        <p:origin x="-1584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1D85-D06C-4DDD-8BA5-098E893CD4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49C52-F510-42B5-8B1F-AE9ED66D8452}">
      <dgm:prSet phldrT="[Текст]" custT="1"/>
      <dgm:spPr/>
      <dgm:t>
        <a:bodyPr/>
        <a:lstStyle/>
        <a:p>
          <a:r>
            <a:rPr lang="ru-RU" sz="2000" dirty="0" smtClean="0"/>
            <a:t>На основе Постановления Губернатора №319 от 22 марта 2013г. по Поддержке местных инициатив </a:t>
          </a:r>
          <a:endParaRPr lang="ru-RU" sz="2000" dirty="0"/>
        </a:p>
      </dgm:t>
    </dgm:pt>
    <dgm:pt modelId="{C832BC93-FA2D-4714-8399-13EA5A9D414D}" type="parTrans" cxnId="{AB4D7405-3C49-4830-A7E7-CEB449CDB59E}">
      <dgm:prSet/>
      <dgm:spPr/>
      <dgm:t>
        <a:bodyPr/>
        <a:lstStyle/>
        <a:p>
          <a:endParaRPr lang="ru-RU"/>
        </a:p>
      </dgm:t>
    </dgm:pt>
    <dgm:pt modelId="{AE47A2D0-92E8-4B7B-BE29-4646689AED88}" type="sibTrans" cxnId="{AB4D7405-3C49-4830-A7E7-CEB449CDB59E}">
      <dgm:prSet/>
      <dgm:spPr/>
      <dgm:t>
        <a:bodyPr/>
        <a:lstStyle/>
        <a:p>
          <a:endParaRPr lang="ru-RU"/>
        </a:p>
      </dgm:t>
    </dgm:pt>
    <dgm:pt modelId="{F558340E-797A-4B81-9AE5-42FC79FFBF27}" type="pres">
      <dgm:prSet presAssocID="{637B1D85-D06C-4DDD-8BA5-098E893CD42E}" presName="compositeShape" presStyleCnt="0">
        <dgm:presLayoutVars>
          <dgm:dir/>
          <dgm:resizeHandles/>
        </dgm:presLayoutVars>
      </dgm:prSet>
      <dgm:spPr/>
    </dgm:pt>
    <dgm:pt modelId="{31165F66-1E20-408A-8D80-14B4206CECDB}" type="pres">
      <dgm:prSet presAssocID="{637B1D85-D06C-4DDD-8BA5-098E893CD42E}" presName="pyramid" presStyleLbl="node1" presStyleIdx="0" presStyleCnt="1" custScaleX="85983" custScaleY="100000" custLinFactNeighborX="-8879" custLinFactNeighborY="1073"/>
      <dgm:spPr/>
    </dgm:pt>
    <dgm:pt modelId="{7AB6AA21-8953-46A8-BB0C-35AC3B290358}" type="pres">
      <dgm:prSet presAssocID="{637B1D85-D06C-4DDD-8BA5-098E893CD42E}" presName="theList" presStyleCnt="0"/>
      <dgm:spPr/>
    </dgm:pt>
    <dgm:pt modelId="{D852356B-AEC1-4CE7-8759-303055758899}" type="pres">
      <dgm:prSet presAssocID="{06249C52-F510-42B5-8B1F-AE9ED66D8452}" presName="aNode" presStyleLbl="fgAcc1" presStyleIdx="0" presStyleCnt="1" custScaleX="222112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83ED7-95CD-46B1-A4AF-0130D02B47A1}" type="pres">
      <dgm:prSet presAssocID="{06249C52-F510-42B5-8B1F-AE9ED66D8452}" presName="aSpace" presStyleCnt="0"/>
      <dgm:spPr/>
    </dgm:pt>
  </dgm:ptLst>
  <dgm:cxnLst>
    <dgm:cxn modelId="{863DD27B-27C7-4938-B272-EADE1B32F210}" type="presOf" srcId="{637B1D85-D06C-4DDD-8BA5-098E893CD42E}" destId="{F558340E-797A-4B81-9AE5-42FC79FFBF27}" srcOrd="0" destOrd="0" presId="urn:microsoft.com/office/officeart/2005/8/layout/pyramid2"/>
    <dgm:cxn modelId="{9ADC798D-4553-4BF8-B561-9FD9DF7C7669}" type="presOf" srcId="{06249C52-F510-42B5-8B1F-AE9ED66D8452}" destId="{D852356B-AEC1-4CE7-8759-303055758899}" srcOrd="0" destOrd="0" presId="urn:microsoft.com/office/officeart/2005/8/layout/pyramid2"/>
    <dgm:cxn modelId="{AB4D7405-3C49-4830-A7E7-CEB449CDB59E}" srcId="{637B1D85-D06C-4DDD-8BA5-098E893CD42E}" destId="{06249C52-F510-42B5-8B1F-AE9ED66D8452}" srcOrd="0" destOrd="0" parTransId="{C832BC93-FA2D-4714-8399-13EA5A9D414D}" sibTransId="{AE47A2D0-92E8-4B7B-BE29-4646689AED88}"/>
    <dgm:cxn modelId="{460311BF-0E8A-434F-8E7B-06A9D6BE1609}" type="presParOf" srcId="{F558340E-797A-4B81-9AE5-42FC79FFBF27}" destId="{31165F66-1E20-408A-8D80-14B4206CECDB}" srcOrd="0" destOrd="0" presId="urn:microsoft.com/office/officeart/2005/8/layout/pyramid2"/>
    <dgm:cxn modelId="{407D6616-98A0-49B9-83E2-329079D39CA7}" type="presParOf" srcId="{F558340E-797A-4B81-9AE5-42FC79FFBF27}" destId="{7AB6AA21-8953-46A8-BB0C-35AC3B290358}" srcOrd="1" destOrd="0" presId="urn:microsoft.com/office/officeart/2005/8/layout/pyramid2"/>
    <dgm:cxn modelId="{C15375B8-0A07-474B-8AAD-BAE8B8FBEC2F}" type="presParOf" srcId="{7AB6AA21-8953-46A8-BB0C-35AC3B290358}" destId="{D852356B-AEC1-4CE7-8759-303055758899}" srcOrd="0" destOrd="0" presId="urn:microsoft.com/office/officeart/2005/8/layout/pyramid2"/>
    <dgm:cxn modelId="{7EAF0D7A-A4A4-4EC8-B1A8-4A1E60F683E7}" type="presParOf" srcId="{7AB6AA21-8953-46A8-BB0C-35AC3B290358}" destId="{49283ED7-95CD-46B1-A4AF-0130D02B4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5F66-1E20-408A-8D80-14B4206CECDB}">
      <dsp:nvSpPr>
        <dsp:cNvPr id="0" name=""/>
        <dsp:cNvSpPr/>
      </dsp:nvSpPr>
      <dsp:spPr>
        <a:xfrm>
          <a:off x="126926" y="0"/>
          <a:ext cx="3599801" cy="4186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56B-AEC1-4CE7-8759-303055758899}">
      <dsp:nvSpPr>
        <dsp:cNvPr id="0" name=""/>
        <dsp:cNvSpPr/>
      </dsp:nvSpPr>
      <dsp:spPr>
        <a:xfrm>
          <a:off x="637031" y="419865"/>
          <a:ext cx="6044373" cy="3007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Постановления Губернатора №319 от 22 марта 2013г. по Поддержке местных инициатив </a:t>
          </a:r>
          <a:endParaRPr lang="ru-RU" sz="2000" kern="1200" dirty="0"/>
        </a:p>
      </dsp:txBody>
      <dsp:txXfrm>
        <a:off x="783848" y="566682"/>
        <a:ext cx="5750739" cy="271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2" y="1859341"/>
            <a:ext cx="9577064" cy="318548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территориального общественного самоуправления и привлечение граждан к осуществлению местного самоуправления.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859341"/>
            <a:ext cx="9777536" cy="435503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Второвское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38425,28га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что составляет 36% общей площади района.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5047  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37.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 зарегистрированных ТОС - 29</a:t>
            </a:r>
          </a:p>
        </p:txBody>
      </p:sp>
    </p:spTree>
    <p:extLst>
      <p:ext uri="{BB962C8B-B14F-4D97-AF65-F5344CB8AC3E}">
        <p14:creationId xmlns:p14="http://schemas.microsoft.com/office/powerpoint/2010/main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5" y="45124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687600"/>
              </p:ext>
            </p:extLst>
          </p:nvPr>
        </p:nvGraphicFramePr>
        <p:xfrm>
          <a:off x="2000672" y="2708920"/>
          <a:ext cx="7180064" cy="41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28" y="332656"/>
            <a:ext cx="892898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и привлечение граждан к осуществлению местного самоуправления.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органами местного самоуправления и территориальным общественным самоуправлением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 марта 2013 г. N 319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Второвское 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в тыс.руб.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на сумму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1223,4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675416"/>
            <a:ext cx="1944216" cy="2210624"/>
          </a:xfrm>
          <a:prstGeom prst="rect">
            <a:avLst/>
          </a:prstGeom>
        </p:spPr>
      </p:pic>
      <p:pic>
        <p:nvPicPr>
          <p:cNvPr id="6148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9" y="38275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5" y="50389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5" y="1552680"/>
            <a:ext cx="4724113" cy="439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56410"/>
            <a:ext cx="957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Участники: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Территориальные общественные самоуправления </a:t>
            </a:r>
          </a:p>
        </p:txBody>
      </p:sp>
      <p:pic>
        <p:nvPicPr>
          <p:cNvPr id="307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684" y="1412777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se-dlia-bani.ru/images/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6" y="4486822"/>
            <a:ext cx="4368261" cy="20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psp.kz/assets/templates/lpsp/img/h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5591" y="1844824"/>
            <a:ext cx="4172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3789041"/>
            <a:ext cx="2817205" cy="272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81204"/>
            <a:ext cx="4656630" cy="41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4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577" y="1628800"/>
            <a:ext cx="78488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населенном пункте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586,7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5915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388982"/>
            <a:ext cx="475252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малых форм (детские площадки)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с.Палашкино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д.Высоково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636,7тыс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рофи\Desktop\319\IMG_20180722_17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и\Desktop\319\IMG_20180511_193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7" y="2492896"/>
            <a:ext cx="2787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офи\Desktop\319\IMG_20180511_191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73016"/>
            <a:ext cx="336383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92696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жизни деревни – зависит от инициативы органов Территориального общественного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588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219</Words>
  <Application>Microsoft Office PowerPoint</Application>
  <PresentationFormat>Лист A4 (210x297 мм)</PresentationFormat>
  <Paragraphs>49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Admin</cp:lastModifiedBy>
  <cp:revision>159</cp:revision>
  <cp:lastPrinted>2017-06-16T10:38:43Z</cp:lastPrinted>
  <dcterms:created xsi:type="dcterms:W3CDTF">2015-03-26T16:25:33Z</dcterms:created>
  <dcterms:modified xsi:type="dcterms:W3CDTF">2022-02-07T06:08:44Z</dcterms:modified>
</cp:coreProperties>
</file>