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325" r:id="rId8"/>
    <p:sldId id="263" r:id="rId9"/>
    <p:sldId id="264" r:id="rId10"/>
    <p:sldId id="265" r:id="rId11"/>
    <p:sldId id="266" r:id="rId12"/>
    <p:sldId id="269" r:id="rId13"/>
    <p:sldId id="270" r:id="rId14"/>
    <p:sldId id="326" r:id="rId15"/>
    <p:sldId id="327" r:id="rId16"/>
    <p:sldId id="328" r:id="rId17"/>
    <p:sldId id="330" r:id="rId18"/>
    <p:sldId id="331" r:id="rId19"/>
    <p:sldId id="283" r:id="rId20"/>
    <p:sldId id="329" r:id="rId21"/>
    <p:sldId id="333" r:id="rId22"/>
    <p:sldId id="347" r:id="rId23"/>
    <p:sldId id="334" r:id="rId24"/>
    <p:sldId id="335" r:id="rId25"/>
    <p:sldId id="336" r:id="rId26"/>
    <p:sldId id="337" r:id="rId27"/>
    <p:sldId id="348" r:id="rId28"/>
    <p:sldId id="338" r:id="rId29"/>
    <p:sldId id="349" r:id="rId30"/>
    <p:sldId id="350" r:id="rId31"/>
    <p:sldId id="340" r:id="rId32"/>
    <p:sldId id="351" r:id="rId33"/>
    <p:sldId id="352" r:id="rId34"/>
    <p:sldId id="342" r:id="rId35"/>
    <p:sldId id="343" r:id="rId36"/>
    <p:sldId id="357" r:id="rId37"/>
    <p:sldId id="344" r:id="rId38"/>
    <p:sldId id="324" r:id="rId3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21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14E-2"/>
                  <c:y val="-4.11373260738052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8,7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85997401871E-2"/>
                  <c:y val="-5.32365396249244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21E-2"/>
                  <c:y val="-5.08166969147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103455373629589E-2"/>
                  <c:y val="-5.3381575542493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991422305705305E-2"/>
                  <c:y val="-4.35235296292188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12,5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(план)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36.6</c:v>
                </c:pt>
                <c:pt idx="1">
                  <c:v>31.8</c:v>
                </c:pt>
                <c:pt idx="2" formatCode="General">
                  <c:v>23.1</c:v>
                </c:pt>
                <c:pt idx="3" formatCode="General">
                  <c:v>29.9</c:v>
                </c:pt>
                <c:pt idx="4" formatCode="General">
                  <c:v>19.2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3236736"/>
        <c:axId val="46283008"/>
        <c:axId val="0"/>
      </c:bar3DChart>
      <c:catAx>
        <c:axId val="43236736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83008"/>
        <c:crosses val="autoZero"/>
        <c:auto val="1"/>
        <c:lblAlgn val="ctr"/>
        <c:lblOffset val="100"/>
        <c:noMultiLvlLbl val="0"/>
      </c:catAx>
      <c:valAx>
        <c:axId val="4628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23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3.7</c:v>
                </c:pt>
                <c:pt idx="1">
                  <c:v>3.7</c:v>
                </c:pt>
                <c:pt idx="2">
                  <c:v>3.6</c:v>
                </c:pt>
                <c:pt idx="3">
                  <c:v>3.6</c:v>
                </c:pt>
                <c:pt idx="4">
                  <c:v>3.6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0426496"/>
        <c:axId val="100429184"/>
        <c:axId val="0"/>
      </c:bar3DChart>
      <c:catAx>
        <c:axId val="10042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429184"/>
        <c:crosses val="autoZero"/>
        <c:auto val="1"/>
        <c:lblAlgn val="ctr"/>
        <c:lblOffset val="100"/>
        <c:noMultiLvlLbl val="0"/>
      </c:catAx>
      <c:valAx>
        <c:axId val="10042918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42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73196973917104E-2"/>
          <c:y val="1.5863227214305695E-2"/>
          <c:w val="0.94974062878680965"/>
          <c:h val="0.86863836640410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092989960819142E-2"/>
                  <c:y val="-4.1137277932700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453971702667E-2"/>
                  <c:y val="-3.9880297675607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1.2</c:v>
                </c:pt>
                <c:pt idx="1">
                  <c:v>0.9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2919296"/>
        <c:axId val="112921984"/>
        <c:axId val="0"/>
      </c:bar3DChart>
      <c:catAx>
        <c:axId val="11291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2921984"/>
        <c:crosses val="autoZero"/>
        <c:auto val="1"/>
        <c:lblAlgn val="ctr"/>
        <c:lblOffset val="100"/>
        <c:noMultiLvlLbl val="0"/>
      </c:catAx>
      <c:valAx>
        <c:axId val="11292198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291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13.6</c:v>
                </c:pt>
                <c:pt idx="1">
                  <c:v>13.6</c:v>
                </c:pt>
                <c:pt idx="2">
                  <c:v>18.7</c:v>
                </c:pt>
                <c:pt idx="3">
                  <c:v>7.1</c:v>
                </c:pt>
                <c:pt idx="4">
                  <c:v>7.1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4449024"/>
        <c:axId val="114472448"/>
        <c:axId val="0"/>
      </c:bar3DChart>
      <c:catAx>
        <c:axId val="11444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4472448"/>
        <c:crosses val="autoZero"/>
        <c:auto val="1"/>
        <c:lblAlgn val="ctr"/>
        <c:lblOffset val="100"/>
        <c:noMultiLvlLbl val="0"/>
      </c:catAx>
      <c:valAx>
        <c:axId val="11447244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444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12.7</c:v>
                </c:pt>
                <c:pt idx="1">
                  <c:v>5.9</c:v>
                </c:pt>
                <c:pt idx="2">
                  <c:v>8.3000000000000007</c:v>
                </c:pt>
                <c:pt idx="3">
                  <c:v>8.3000000000000007</c:v>
                </c:pt>
                <c:pt idx="4">
                  <c:v>8.3000000000000007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7491200"/>
        <c:axId val="117498240"/>
        <c:axId val="0"/>
      </c:bar3DChart>
      <c:catAx>
        <c:axId val="117491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98240"/>
        <c:crosses val="autoZero"/>
        <c:auto val="1"/>
        <c:lblAlgn val="ctr"/>
        <c:lblOffset val="100"/>
        <c:noMultiLvlLbl val="0"/>
      </c:catAx>
      <c:valAx>
        <c:axId val="117498240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49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0.3</c:v>
                </c:pt>
                <c:pt idx="1">
                  <c:v>0.3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7971712"/>
        <c:axId val="127974400"/>
        <c:axId val="0"/>
      </c:bar3DChart>
      <c:catAx>
        <c:axId val="127971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7974400"/>
        <c:crosses val="autoZero"/>
        <c:auto val="1"/>
        <c:lblAlgn val="ctr"/>
        <c:lblOffset val="100"/>
        <c:noMultiLvlLbl val="0"/>
      </c:catAx>
      <c:valAx>
        <c:axId val="127974400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797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</c:v>
                </c:pt>
                <c:pt idx="1">
                  <c:v>19.8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28008960"/>
        <c:axId val="128011648"/>
        <c:axId val="0"/>
      </c:bar3DChart>
      <c:catAx>
        <c:axId val="128008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011648"/>
        <c:crosses val="autoZero"/>
        <c:auto val="1"/>
        <c:lblAlgn val="ctr"/>
        <c:lblOffset val="100"/>
        <c:noMultiLvlLbl val="0"/>
      </c:catAx>
      <c:valAx>
        <c:axId val="128011648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00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292217332137219E-3"/>
                  <c:y val="-2.1128825918754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814224980632494E-2"/>
                  <c:y val="-7.7080865856793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10.1</c:v>
                </c:pt>
                <c:pt idx="1">
                  <c:v>9.4</c:v>
                </c:pt>
                <c:pt idx="2">
                  <c:v>11.6</c:v>
                </c:pt>
                <c:pt idx="3">
                  <c:v>12</c:v>
                </c:pt>
                <c:pt idx="4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5.420055125801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560165339622073E-3"/>
                  <c:y val="4.552846305673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053280494247783E-17"/>
                  <c:y val="4.552846305673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11.4</c:v>
                </c:pt>
                <c:pt idx="1">
                  <c:v>10.3</c:v>
                </c:pt>
                <c:pt idx="2">
                  <c:v>6.9</c:v>
                </c:pt>
                <c:pt idx="3">
                  <c:v>6.5</c:v>
                </c:pt>
                <c:pt idx="4" formatCode="0.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448132271697153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004148805659295E-2"/>
                  <c:y val="-4.3360441006413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448132271697035E-2"/>
                  <c:y val="-6.504066150961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10.199999999999999</c:v>
                </c:pt>
                <c:pt idx="1">
                  <c:v>7.9</c:v>
                </c:pt>
                <c:pt idx="2">
                  <c:v>13.1</c:v>
                </c:pt>
                <c:pt idx="3">
                  <c:v>1.5</c:v>
                </c:pt>
                <c:pt idx="4" formatCode="0.0">
                  <c:v>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7929216"/>
        <c:axId val="47930752"/>
        <c:axId val="0"/>
      </c:bar3DChart>
      <c:catAx>
        <c:axId val="4792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930752"/>
        <c:crosses val="autoZero"/>
        <c:auto val="1"/>
        <c:lblAlgn val="ctr"/>
        <c:lblOffset val="100"/>
        <c:noMultiLvlLbl val="0"/>
      </c:catAx>
      <c:valAx>
        <c:axId val="47930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92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8.4</c:v>
                </c:pt>
                <c:pt idx="1">
                  <c:v>7</c:v>
                </c:pt>
                <c:pt idx="2" formatCode="General">
                  <c:v>9</c:v>
                </c:pt>
                <c:pt idx="3" formatCode="General">
                  <c:v>9.5</c:v>
                </c:pt>
                <c:pt idx="4" formatCode="General">
                  <c:v>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2.8</c:v>
                </c:pt>
                <c:pt idx="1">
                  <c:v>2.4</c:v>
                </c:pt>
                <c:pt idx="2">
                  <c:v>2.6</c:v>
                </c:pt>
                <c:pt idx="3" formatCode="0.0">
                  <c:v>2.6</c:v>
                </c:pt>
                <c:pt idx="4">
                  <c:v>2.5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7970560"/>
        <c:axId val="89120768"/>
        <c:axId val="0"/>
      </c:bar3DChart>
      <c:catAx>
        <c:axId val="4797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9120768"/>
        <c:crosses val="autoZero"/>
        <c:auto val="1"/>
        <c:lblAlgn val="ctr"/>
        <c:lblOffset val="100"/>
        <c:noMultiLvlLbl val="0"/>
      </c:catAx>
      <c:valAx>
        <c:axId val="8912076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97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0.03</c:v>
                </c:pt>
                <c:pt idx="1">
                  <c:v>0.03</c:v>
                </c:pt>
                <c:pt idx="2">
                  <c:v>0.04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0.03</c:v>
                </c:pt>
                <c:pt idx="1">
                  <c:v>0.03</c:v>
                </c:pt>
                <c:pt idx="2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0.33</c:v>
                </c:pt>
                <c:pt idx="1">
                  <c:v>0.24</c:v>
                </c:pt>
                <c:pt idx="2">
                  <c:v>0.37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1071616"/>
        <c:axId val="51085696"/>
        <c:axId val="0"/>
      </c:bar3DChart>
      <c:catAx>
        <c:axId val="51071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085696"/>
        <c:crosses val="autoZero"/>
        <c:auto val="1"/>
        <c:lblAlgn val="ctr"/>
        <c:lblOffset val="100"/>
        <c:noMultiLvlLbl val="0"/>
      </c:catAx>
      <c:valAx>
        <c:axId val="510856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107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951284876927115E-2"/>
          <c:y val="0.66848006631757628"/>
          <c:w val="0.46496829197812806"/>
          <c:h val="0.275724605889440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888470811405353E-2"/>
          <c:y val="2.5239695808367688E-2"/>
          <c:w val="0.8111618023153051"/>
          <c:h val="0.6842730859204774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0.03</c:v>
                </c:pt>
                <c:pt idx="1">
                  <c:v>0.02</c:v>
                </c:pt>
                <c:pt idx="2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35413912944230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061026403076394E-3"/>
                  <c:y val="-1.08944427862889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0.06</c:v>
                </c:pt>
                <c:pt idx="1">
                  <c:v>0.05</c:v>
                </c:pt>
                <c:pt idx="2">
                  <c:v>0.08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Прочее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930446194225757E-3"/>
                  <c:y val="4.33604410064129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668853893263344E-4"/>
                  <c:y val="-4.33604410064134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3705161854768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1593600"/>
        <c:axId val="51595136"/>
        <c:axId val="0"/>
      </c:bar3DChart>
      <c:catAx>
        <c:axId val="51593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595136"/>
        <c:crosses val="autoZero"/>
        <c:auto val="1"/>
        <c:lblAlgn val="ctr"/>
        <c:lblOffset val="100"/>
        <c:noMultiLvlLbl val="0"/>
      </c:catAx>
      <c:valAx>
        <c:axId val="5159513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59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105599300087492"/>
          <c:y val="0.77249241725101592"/>
          <c:w val="0.45163308660080975"/>
          <c:h val="0.225972062529404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913906340301941E-4"/>
                  <c:y val="-4.3651131446407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81257768596429E-3"/>
                  <c:y val="-9.512662268567826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95853411970581E-3"/>
                  <c:y val="-6.996169397745050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91412283488602E-3"/>
                  <c:y val="-3.5386961764914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391412283488602E-3"/>
                  <c:y val="-1.118855075547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(план)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11.4</c:v>
                </c:pt>
                <c:pt idx="1">
                  <c:v>10.3</c:v>
                </c:pt>
                <c:pt idx="2">
                  <c:v>7</c:v>
                </c:pt>
                <c:pt idx="3">
                  <c:v>6.5</c:v>
                </c:pt>
                <c:pt idx="4" formatCode="0.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Субсидии, субвенции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2240661358485818E-3"/>
                  <c:y val="-4.358019436759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68049601886431E-3"/>
                  <c:y val="-6.2733205646591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680496018863824E-3"/>
                  <c:y val="4.83436192097610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800826698107318E-3"/>
                  <c:y val="-3.9368305313187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92115737734891E-2"/>
                  <c:y val="-3.8525927502305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(план)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9.1</c:v>
                </c:pt>
                <c:pt idx="1">
                  <c:v>6.8</c:v>
                </c:pt>
                <c:pt idx="2">
                  <c:v>12.9</c:v>
                </c:pt>
                <c:pt idx="3">
                  <c:v>1.5</c:v>
                </c:pt>
                <c:pt idx="4">
                  <c:v>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784231475470005E-2"/>
                  <c:y val="-6.5040434134922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340248009432157E-2"/>
                  <c:y val="-6.5882811945804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784231475469994E-2"/>
                  <c:y val="-6.5040434134922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(план)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2024год (прогноз)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 formatCode="General">
                  <c:v>0.2</c:v>
                </c:pt>
                <c:pt idx="1">
                  <c:v>0.1</c:v>
                </c:pt>
                <c:pt idx="2" formatCode="General">
                  <c:v>1.2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6508288"/>
        <c:axId val="66509824"/>
        <c:axId val="0"/>
      </c:bar3DChart>
      <c:catAx>
        <c:axId val="6650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6509824"/>
        <c:crosses val="autoZero"/>
        <c:auto val="1"/>
        <c:lblAlgn val="ctr"/>
        <c:lblOffset val="100"/>
        <c:noMultiLvlLbl val="0"/>
      </c:catAx>
      <c:valAx>
        <c:axId val="66509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650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99507407750354E-2"/>
                  <c:y val="-5.081669691470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103450330301987E-2"/>
                  <c:y val="-5.5656382335148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(отчёт)</c:v>
                </c:pt>
                <c:pt idx="1">
                  <c:v>2021 год (ожидаемое исполнение)</c:v>
                </c:pt>
                <c:pt idx="2">
                  <c:v>2022 год (прогноз)</c:v>
                </c:pt>
                <c:pt idx="3">
                  <c:v>2023 год (прогноз)</c:v>
                </c:pt>
                <c:pt idx="4">
                  <c:v>2024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31.8</c:v>
                </c:pt>
                <c:pt idx="1">
                  <c:v>24.6</c:v>
                </c:pt>
                <c:pt idx="2" formatCode="0.0">
                  <c:v>31.6</c:v>
                </c:pt>
                <c:pt idx="3">
                  <c:v>19.8</c:v>
                </c:pt>
                <c:pt idx="4">
                  <c:v>19.100000000000001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0215424"/>
        <c:axId val="100230656"/>
        <c:axId val="0"/>
      </c:bar3DChart>
      <c:catAx>
        <c:axId val="10021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230656"/>
        <c:crosses val="autoZero"/>
        <c:auto val="1"/>
        <c:lblAlgn val="ctr"/>
        <c:lblOffset val="100"/>
        <c:noMultiLvlLbl val="0"/>
      </c:catAx>
      <c:valAx>
        <c:axId val="100230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021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4650856838776"/>
          <c:y val="6.3460059936135918E-2"/>
          <c:w val="0.38051204110307002"/>
          <c:h val="0.560601440943989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5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Pt>
            <c:idx val="3"/>
            <c:bubble3D val="0"/>
            <c:explosion val="15"/>
          </c:dPt>
          <c:dPt>
            <c:idx val="4"/>
            <c:bubble3D val="0"/>
            <c:explosion val="4"/>
          </c:dPt>
          <c:dPt>
            <c:idx val="5"/>
            <c:bubble3D val="0"/>
            <c:explosion val="16"/>
          </c:dPt>
          <c:dPt>
            <c:idx val="6"/>
            <c:bubble3D val="0"/>
            <c:explosion val="15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22550306211728E-2"/>
                  <c:y val="5.419438047800651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7098753280839997E-2"/>
                  <c:y val="6.242373314448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105971128608924E-2"/>
                  <c:y val="2.272007655148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025291199223849E-2"/>
                      <c:h val="7.0142175474852422E-2"/>
                    </c:manualLayout>
                  </c15:layout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8628608923884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7903980752405953E-2"/>
                  <c:y val="2.43874712151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оборона</c:v>
                </c:pt>
                <c:pt idx="3">
                  <c:v>Жилищно-коммунальное хозяйство</c:v>
                </c:pt>
                <c:pt idx="4">
                  <c:v>Социальная сфера</c:v>
                </c:pt>
                <c:pt idx="5">
                  <c:v>Культура и кинематография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3.6</c:v>
                </c:pt>
                <c:pt idx="1">
                  <c:v>0.2</c:v>
                </c:pt>
                <c:pt idx="2">
                  <c:v>0.2</c:v>
                </c:pt>
                <c:pt idx="3">
                  <c:v>18.7</c:v>
                </c:pt>
                <c:pt idx="4">
                  <c:v>0.5</c:v>
                </c:pt>
                <c:pt idx="5" formatCode="0.00">
                  <c:v>8.3000000000000007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6474270063540147E-2"/>
          <c:y val="0.65163453693240991"/>
          <c:w val="0.8434284776902905"/>
          <c:h val="0.34836540360475515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</c:dPt>
          <c:dPt>
            <c:idx val="1"/>
            <c:bubble3D val="0"/>
            <c:explosion val="16"/>
          </c:dPt>
          <c:dPt>
            <c:idx val="2"/>
            <c:bubble3D val="0"/>
            <c:explosion val="16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934174771420417E-2"/>
                  <c:y val="7.9563227201619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284037871802181E-2"/>
                  <c:y val="3.1912242636551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473648192789712E-2"/>
                      <c:h val="7.36874883724546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7013543246651875E-2"/>
                  <c:y val="6.67651942942070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9130560348139E-2"/>
                      <c:h val="7.0142175474852422E-2"/>
                    </c:manualLayout>
                  </c15:layout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Культура и средства массовой информации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8.3000000000000007</c:v>
                </c:pt>
                <c:pt idx="1">
                  <c:v>0.5</c:v>
                </c:pt>
                <c:pt idx="2">
                  <c:v>0.01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3E8BD-CEC2-4C43-975E-1CD0BA6A597F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440C4-897C-4692-A92A-E3990F9E1D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94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A694-C682-472D-B577-370D33A93BFA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612A-3A87-4AF2-9E95-98D6FE2D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0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3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1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1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01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94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8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2078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57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6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84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41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2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0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7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6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selivanovo.ru/e-mai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finupr@selivanovo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consultantplus://offline/ref=20292D6756E6FEECD41BF2AFDF43B59AE0F572E9DCB1ADCD5266943A11F497C83FA53EC7DF8E33ZC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372" y="217714"/>
            <a:ext cx="7036526" cy="42149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4864" indent="0" algn="ctr"/>
            <a:endParaRPr lang="ru" sz="5200" b="1" dirty="0" smtClean="0">
              <a:latin typeface="Times New Roman"/>
            </a:endParaRPr>
          </a:p>
          <a:p>
            <a:pPr marL="54864" indent="0" algn="ctr"/>
            <a:endParaRPr lang="ru" sz="5200" b="1" dirty="0">
              <a:latin typeface="Times New Roman"/>
            </a:endParaRPr>
          </a:p>
          <a:p>
            <a:pPr marL="54864" indent="0" algn="ctr"/>
            <a:r>
              <a:rPr lang="ru" sz="5200" b="1" dirty="0" smtClean="0">
                <a:latin typeface="Times New Roman"/>
              </a:rPr>
              <a:t>«Бюджет для </a:t>
            </a:r>
            <a:r>
              <a:rPr lang="ru" sz="5200" b="1" dirty="0">
                <a:latin typeface="Times New Roman"/>
              </a:rPr>
              <a:t>граждан»</a:t>
            </a:r>
          </a:p>
          <a:p>
            <a:pPr marR="6096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п</a:t>
            </a:r>
            <a:r>
              <a:rPr lang="ru" sz="2600" b="1" dirty="0" smtClean="0">
                <a:latin typeface="Times New Roman"/>
              </a:rPr>
              <a:t>о решению</a:t>
            </a:r>
            <a:endParaRPr lang="ru" sz="2600" b="1" dirty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Совета народных депутатов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муниципального образования </a:t>
            </a:r>
            <a:r>
              <a:rPr lang="ru-RU" sz="2600" b="1" dirty="0" err="1" smtClean="0">
                <a:latin typeface="Times New Roman"/>
              </a:rPr>
              <a:t>Второвское</a:t>
            </a:r>
            <a:r>
              <a:rPr lang="ru-RU" sz="2600" b="1" dirty="0" smtClean="0">
                <a:latin typeface="Times New Roman"/>
              </a:rPr>
              <a:t> </a:t>
            </a:r>
            <a:r>
              <a:rPr lang="ru-RU" sz="2600" b="1" dirty="0" err="1" smtClean="0">
                <a:latin typeface="Times New Roman"/>
              </a:rPr>
              <a:t>Камешковского</a:t>
            </a:r>
            <a:r>
              <a:rPr lang="ru-RU" sz="2600" b="1" dirty="0" smtClean="0">
                <a:latin typeface="Times New Roman"/>
              </a:rPr>
              <a:t> района Владимирской области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«О </a:t>
            </a:r>
            <a:r>
              <a:rPr lang="ru-RU" sz="2600" b="1" dirty="0">
                <a:latin typeface="Times New Roman"/>
              </a:rPr>
              <a:t>бюджете муниципального образования </a:t>
            </a:r>
            <a:r>
              <a:rPr lang="ru-RU" sz="2600" b="1" dirty="0" err="1" smtClean="0">
                <a:latin typeface="Times New Roman"/>
              </a:rPr>
              <a:t>Второвское</a:t>
            </a:r>
            <a:r>
              <a:rPr lang="ru-RU" sz="2600" b="1" dirty="0" smtClean="0">
                <a:latin typeface="Times New Roman"/>
              </a:rPr>
              <a:t> </a:t>
            </a:r>
            <a:r>
              <a:rPr lang="ru-RU" sz="2600" b="1" dirty="0" err="1" smtClean="0">
                <a:latin typeface="Times New Roman"/>
              </a:rPr>
              <a:t>Камешковского</a:t>
            </a:r>
            <a:r>
              <a:rPr lang="ru-RU" sz="2600" b="1" dirty="0" smtClean="0">
                <a:latin typeface="Times New Roman"/>
              </a:rPr>
              <a:t> района 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на 2022 </a:t>
            </a:r>
            <a:r>
              <a:rPr lang="ru-RU" sz="2600" b="1" dirty="0">
                <a:latin typeface="Times New Roman"/>
              </a:rPr>
              <a:t>год и </a:t>
            </a:r>
            <a:r>
              <a:rPr lang="ru-RU" sz="2600" b="1" dirty="0" smtClean="0">
                <a:latin typeface="Times New Roman"/>
              </a:rPr>
              <a:t>на </a:t>
            </a:r>
            <a:r>
              <a:rPr lang="ru-RU" sz="2600" b="1" dirty="0">
                <a:latin typeface="Times New Roman"/>
              </a:rPr>
              <a:t>плановый период </a:t>
            </a:r>
            <a:endParaRPr lang="ru-RU" sz="2600" b="1" dirty="0" smtClean="0">
              <a:latin typeface="Times New Roman"/>
            </a:endParaRPr>
          </a:p>
          <a:p>
            <a:pPr marR="12192" indent="0" algn="ctr">
              <a:lnSpc>
                <a:spcPts val="2568"/>
              </a:lnSpc>
            </a:pPr>
            <a:r>
              <a:rPr lang="ru-RU" sz="2600" b="1" dirty="0" smtClean="0">
                <a:latin typeface="Times New Roman"/>
              </a:rPr>
              <a:t>2023 </a:t>
            </a:r>
            <a:r>
              <a:rPr lang="ru-RU" sz="2600" b="1" dirty="0">
                <a:latin typeface="Times New Roman"/>
              </a:rPr>
              <a:t>и </a:t>
            </a:r>
            <a:r>
              <a:rPr lang="ru-RU" sz="2600" b="1" dirty="0" smtClean="0">
                <a:latin typeface="Times New Roman"/>
              </a:rPr>
              <a:t>2024 годов» от 24.12.2021 № 62</a:t>
            </a:r>
            <a:endParaRPr lang="ru" sz="26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2474" y="529186"/>
            <a:ext cx="8325087" cy="609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167384" y="262654"/>
            <a:ext cx="6739128" cy="219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600" b="1" dirty="0">
                <a:latin typeface="Times New Roman"/>
              </a:rPr>
              <a:t>Основные цели и задачи </a:t>
            </a:r>
            <a:r>
              <a:rPr lang="ru" b="1" dirty="0">
                <a:latin typeface="Times New Roman"/>
              </a:rPr>
              <a:t>бюджетной</a:t>
            </a:r>
            <a:r>
              <a:rPr lang="ru" sz="1600" b="1" dirty="0">
                <a:latin typeface="Times New Roman"/>
              </a:rPr>
              <a:t> политики на </a:t>
            </a:r>
            <a:r>
              <a:rPr lang="ru" sz="1600" b="1" dirty="0" smtClean="0">
                <a:latin typeface="Times New Roman"/>
              </a:rPr>
              <a:t>2022-2024 </a:t>
            </a:r>
            <a:r>
              <a:rPr lang="ru" sz="1600" b="1" dirty="0">
                <a:latin typeface="Times New Roman"/>
              </a:rPr>
              <a:t>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408" y="667512"/>
            <a:ext cx="8549220" cy="6190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3296" indent="0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02223" y="800098"/>
            <a:ext cx="859672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1015" y="1621745"/>
            <a:ext cx="3421966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(далее – основные направления бюджетной политики) определяют цели 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политики администрации поселения в среднесрочной перспективе, разработаны в соответствии с требованиями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Федерации.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основных направлений бюджетной политики является определение условий, используемых при составлении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обеспечение прозрачности и открытости бюджетного планирования.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сохраняют преемственность целей и задач, определенных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бюджетной политики – обеспечить долгосрочную устойчивость бюджета муниципального образования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бюджетном цикле реализация бюджетной политики будет осуществляться в соответствии с Посланием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Федеральному Собранию от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апреля 2021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Указом Президента Российской Федерации от 07 мая 2018 года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 «О национальных целях и стратегических задачах развития Российской Федерации на период до 2024 года» (далее – Указ).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 предполагает необходимость принятия ряда мер по повышению стратегической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операционной эффективности управления расходами, а также мер по повышению подотчетности (подконтрольности)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расходов.</a:t>
            </a:r>
          </a:p>
          <a:p>
            <a:pPr marL="0" marR="0" lvl="0" indent="444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322" y="190963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567558"/>
            <a:ext cx="8662625" cy="60066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" marR="6096" indent="451104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4287" y="603849"/>
            <a:ext cx="8514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6185" y="1727886"/>
            <a:ext cx="29735584" cy="31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стратегической эффективности заключается во внедрении проектных методов при управлении реализацией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  Для достижения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Указа в муниципальном аспекте предстоит уточнить в муниципальных программах поселения перечень задач, целевых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синхронизировав их с государственными программами области, а также обеспечить их финансовыми ресурсами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выделенных объемов бюджетного финансирования.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операционной эффективности подразумевает использование механизмов казначейского сопровождения средств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пределах суммы, необходимой для оплаты денежных обязательств получателей средств бюджета.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поручением Президента Российской Федерации от 1 марта 2020г. № Пр-354 необходимо создание условий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мероприятий, имеющих приоритетное значение для жителей муниципального образования и определяемых с учетом их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(путем проведения открытого голосования или конкурсного отбора). Будет продолжена поддержка развития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инициативного</a:t>
            </a: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бюджетирования  через добровольные пожертвования граждан.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подотчетности (подконтрольности) бюджетных расходов предполагает внедрение внутреннего финансового контроля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финансового аудита</a:t>
            </a:r>
            <a:r>
              <a:rPr lang="ru-RU" sz="1100" dirty="0"/>
              <a:t>.</a:t>
            </a:r>
          </a:p>
          <a:p>
            <a:r>
              <a:rPr lang="ru-RU" sz="1050" dirty="0"/>
              <a:t> </a:t>
            </a: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27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94820"/>
              </p:ext>
            </p:extLst>
          </p:nvPr>
        </p:nvGraphicFramePr>
        <p:xfrm>
          <a:off x="322649" y="1443011"/>
          <a:ext cx="6818379" cy="43409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10653"/>
                <a:gridCol w="1715589"/>
                <a:gridCol w="1785668"/>
                <a:gridCol w="1706469"/>
              </a:tblGrid>
              <a:tr h="864762">
                <a:tc>
                  <a:txBody>
                    <a:bodyPr/>
                    <a:lstStyle/>
                    <a:p>
                      <a:endParaRPr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49531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19822,9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19074,2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06286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31600,0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19822,9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177,1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19074,2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условно утверждаемые расходы </a:t>
                      </a: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925,8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20354"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" sz="16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(-); ПРОФИЦИТ (+)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2800" b="1" dirty="0" smtClean="0">
                <a:latin typeface="Times New Roman"/>
              </a:rPr>
              <a:t>Основные характеристики </a:t>
            </a:r>
          </a:p>
          <a:p>
            <a:pPr algn="ctr"/>
            <a:r>
              <a:rPr lang="ru" sz="2800" b="1" dirty="0" smtClean="0">
                <a:latin typeface="Times New Roman"/>
              </a:rPr>
              <a:t>местного бюджета</a:t>
            </a:r>
            <a:endParaRPr lang="ru" sz="2800" b="1" dirty="0">
              <a:latin typeface="Times New Roman"/>
            </a:endParaRPr>
          </a:p>
          <a:p>
            <a:pPr indent="0" algn="ctr"/>
            <a:endParaRPr lang="ru" sz="28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Доходы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1026" name="Picture 2" descr="https://img1.eadaily.com/r650x400/o/825/97f2c0fb2e1588250202241dc64b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8" r="2528" b="7353"/>
          <a:stretch/>
        </p:blipFill>
        <p:spPr bwMode="auto">
          <a:xfrm>
            <a:off x="1271451" y="1365797"/>
            <a:ext cx="5033980" cy="437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211" y="1"/>
            <a:ext cx="6844938" cy="135081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доходов в бюджет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2020-2024 годах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60256"/>
              </p:ext>
            </p:extLst>
          </p:nvPr>
        </p:nvGraphicFramePr>
        <p:xfrm>
          <a:off x="0" y="1447800"/>
          <a:ext cx="816186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7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27817" cy="10001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2022-2024 годах (млн.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578834"/>
              </p:ext>
            </p:extLst>
          </p:nvPr>
        </p:nvGraphicFramePr>
        <p:xfrm>
          <a:off x="0" y="1000124"/>
          <a:ext cx="8161867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3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2020 - 2024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666402"/>
              </p:ext>
            </p:extLst>
          </p:nvPr>
        </p:nvGraphicFramePr>
        <p:xfrm>
          <a:off x="1" y="885825"/>
          <a:ext cx="8161867" cy="597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8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в 2022-2024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437610"/>
              </p:ext>
            </p:extLst>
          </p:nvPr>
        </p:nvGraphicFramePr>
        <p:xfrm>
          <a:off x="215660" y="808537"/>
          <a:ext cx="8928340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5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2022-2024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820559"/>
              </p:ext>
            </p:extLst>
          </p:nvPr>
        </p:nvGraphicFramePr>
        <p:xfrm>
          <a:off x="0" y="957943"/>
          <a:ext cx="9144000" cy="553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0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4488"/>
            <a:ext cx="7053943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0000"/>
              </a:lnSpc>
            </a:pPr>
            <a:r>
              <a:rPr lang="ru" sz="2800" b="1" dirty="0">
                <a:latin typeface="Times New Roman"/>
              </a:rPr>
              <a:t>Формы межбюджетных трансфертов, предоставляемых из </a:t>
            </a:r>
            <a:r>
              <a:rPr lang="ru" sz="2800" b="1" dirty="0" smtClean="0">
                <a:latin typeface="Times New Roman"/>
              </a:rPr>
              <a:t>областного и районного бюджета</a:t>
            </a: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 smtClean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473" y="1582429"/>
            <a:ext cx="6472618" cy="627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0">
              <a:lnSpc>
                <a:spcPts val="1680"/>
              </a:lnSpc>
            </a:pPr>
            <a:r>
              <a:rPr lang="ru" sz="1400" b="1" dirty="0" smtClean="0">
                <a:latin typeface="Times New Roman"/>
              </a:rPr>
              <a:t>Дотации бюджетам сельских поселений </a:t>
            </a:r>
            <a:r>
              <a:rPr lang="ru" sz="1400" b="1" dirty="0">
                <a:latin typeface="Times New Roman"/>
              </a:rPr>
              <a:t>на выравнивание бюджетной обеспеченности </a:t>
            </a:r>
            <a:r>
              <a:rPr lang="ru" sz="1400" b="1" dirty="0" smtClean="0">
                <a:latin typeface="Times New Roman"/>
              </a:rPr>
              <a:t>предусматриваются </a:t>
            </a:r>
            <a:r>
              <a:rPr lang="ru" sz="1400" b="1" dirty="0">
                <a:latin typeface="Times New Roman"/>
              </a:rPr>
              <a:t>в целях выравнивания бюджетной </a:t>
            </a:r>
            <a:r>
              <a:rPr lang="ru" sz="1400" b="1" dirty="0" smtClean="0">
                <a:latin typeface="Times New Roman"/>
              </a:rPr>
              <a:t>обеспеченности сельских поселений</a:t>
            </a:r>
            <a:endParaRPr lang="ru" sz="1400" b="1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037" y="2855342"/>
            <a:ext cx="6408345" cy="8885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-3048">
              <a:lnSpc>
                <a:spcPts val="1680"/>
              </a:lnSpc>
            </a:pPr>
            <a:r>
              <a:rPr lang="ru" sz="1400" b="1" dirty="0">
                <a:latin typeface="Times New Roman"/>
              </a:rPr>
              <a:t>Под субсидиями понимаются межбюджетные трансферты, предоставляемые бюджетам муниципальных образований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26542" y="4502989"/>
            <a:ext cx="6427997" cy="16476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>
              <a:lnSpc>
                <a:spcPts val="1440"/>
              </a:lnSpc>
            </a:pP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случаях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и порядке, предусмотренных законами субъектов Российской Федерации и принимаемыми в соответствии с ними иными нормативными правовыми актами органов государственной власти субъектов Российской Федерации, местным  бюджетам </a:t>
            </a: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могут быть предоставлены иные межбюджетные трансферты из бюджета субъекта Российской </a:t>
            </a:r>
            <a:r>
              <a:rPr lang="ru" sz="1400" b="1" dirty="0" smtClean="0">
                <a:latin typeface="Times New Roman" pitchFamily="18" charset="0"/>
                <a:cs typeface="Times New Roman" pitchFamily="18" charset="0"/>
              </a:rPr>
              <a:t>Федерации. Кроме того, 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случаях и порядке, предусмотренных муниципальными правовыми актами представительного органа муниципального района, бюджетам сельских поселений могут быть предоставлены иные межбюджетные трансферты из бюджета муниципального района.</a:t>
            </a:r>
          </a:p>
          <a:p>
            <a:pPr indent="0">
              <a:lnSpc>
                <a:spcPts val="1440"/>
              </a:lnSpc>
            </a:pPr>
            <a:endParaRPr lang="ru" sz="1400" b="1" dirty="0">
              <a:latin typeface="Times New Roman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90772" y="166608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81154" y="296294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9014" y="511963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042" y="501178"/>
            <a:ext cx="2851186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sz="2800" b="1" spc="-50" dirty="0">
                <a:latin typeface="Times New Roman"/>
              </a:rPr>
              <a:t>СОДЕРЖАНИЕ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74067"/>
              </p:ext>
            </p:extLst>
          </p:nvPr>
        </p:nvGraphicFramePr>
        <p:xfrm>
          <a:off x="278673" y="1120286"/>
          <a:ext cx="6958150" cy="387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1319"/>
                <a:gridCol w="526831"/>
              </a:tblGrid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Вводная часть.....................................................................................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8210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направления налоговой политики муниципального образовния Второвское Камешковского района на 2022 -2024 годы................................................................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цели и задачи бюджетной политики на 2022-2024 годы.....................................................................................................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9051">
                <a:tc>
                  <a:txBody>
                    <a:bodyPr/>
                    <a:lstStyle/>
                    <a:p>
                      <a:pPr indent="0" algn="just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характеристики местного бюджета 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для контактов..............................................................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36526" cy="1088571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динамика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2020-2024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271682"/>
              </p:ext>
            </p:extLst>
          </p:nvPr>
        </p:nvGraphicFramePr>
        <p:xfrm>
          <a:off x="0" y="1219200"/>
          <a:ext cx="8161867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h3.googleusercontent.com/proxy/neDsj76AiFZ5PBYGNWrnf4gczCMFuS-oSIDSs3MDCw1z0lZjtV9Rb-O0cKXuilQgDFayMWLoJVkHX6U2DjVVjgH3zxLACNJSLXt09rJizbZIRR46xUhfu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348" y="3105724"/>
            <a:ext cx="3244581" cy="30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 smtClean="0">
                <a:latin typeface="Times New Roman"/>
              </a:rPr>
              <a:t>Расходы</a:t>
            </a:r>
            <a:endParaRPr lang="ru" sz="6000" b="1" dirty="0">
              <a:latin typeface="Times New Roman"/>
            </a:endParaRPr>
          </a:p>
        </p:txBody>
      </p:sp>
      <p:pic>
        <p:nvPicPr>
          <p:cNvPr id="2050" name="Picture 2" descr="https://inok.ru/upload/iblock/c75/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7" y="1581379"/>
            <a:ext cx="3591669" cy="23897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276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1" y="242721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14164"/>
            <a:ext cx="876322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муниципального образования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Второвское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2022-2024 годы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3682" y="770308"/>
            <a:ext cx="8384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проекту бюджета муниципального образования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планируются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31600,0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20000,0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20000,0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 документом для формирования расходов на очередной финансовый год является реестр расходных обязательств текущего года по вопросам местного значения и переданных полномочий. За основу планирования действующих расходных обязательств на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был взят реестр расходных обязательств муниципального образования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01 ноября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 Учтены расходы по  вновь принимаемым расходным обязательствам. 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Расходы бюджета города в разрезе функциональной структуры расходов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расходов  бюджета города по разделам  бюджетной классификации  характеризуется следующими данными (без учета условно утвержденных расходов):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174498"/>
              </p:ext>
            </p:extLst>
          </p:nvPr>
        </p:nvGraphicFramePr>
        <p:xfrm>
          <a:off x="1354347" y="2708693"/>
          <a:ext cx="6754482" cy="3247203"/>
        </p:xfrm>
        <a:graphic>
          <a:graphicData uri="http://schemas.openxmlformats.org/drawingml/2006/table">
            <a:tbl>
              <a:tblPr/>
              <a:tblGrid>
                <a:gridCol w="3015160"/>
                <a:gridCol w="1292355"/>
                <a:gridCol w="1154612"/>
                <a:gridCol w="1292355"/>
              </a:tblGrid>
              <a:tr h="637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2024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31600,0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19822,9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19074,2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3587,2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3587,2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3587,2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оборона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239,6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247,2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255,3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18718,2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7110,6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7102,5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8345,7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8345,7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8345,7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0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513,8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513,8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513,8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95223" y="5952226"/>
            <a:ext cx="8108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Сумма условно утвержденных расходов на первый плановый период (2023 год) составила 177,1тыс. руб.,  на второй плановый период (2024 год) – 925,8 тыс. 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99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"/>
            <a:ext cx="6975565" cy="120178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2020-2024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793323"/>
              </p:ext>
            </p:extLst>
          </p:nvPr>
        </p:nvGraphicFramePr>
        <p:xfrm>
          <a:off x="1" y="1010194"/>
          <a:ext cx="8161867" cy="584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0169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097865"/>
              </p:ext>
            </p:extLst>
          </p:nvPr>
        </p:nvGraphicFramePr>
        <p:xfrm>
          <a:off x="0" y="999460"/>
          <a:ext cx="8281851" cy="5858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01690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440333"/>
              </p:ext>
            </p:extLst>
          </p:nvPr>
        </p:nvGraphicFramePr>
        <p:xfrm>
          <a:off x="2" y="1584959"/>
          <a:ext cx="7759335" cy="527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9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19109" cy="110578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общегосударственные вопросы в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2020-2024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347355"/>
              </p:ext>
            </p:extLst>
          </p:nvPr>
        </p:nvGraphicFramePr>
        <p:xfrm>
          <a:off x="0" y="1201783"/>
          <a:ext cx="8377646" cy="5656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0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1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61910"/>
            <a:ext cx="8763226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проекте 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 разделу «Общегосударственные вопросы» предусмотрены бюджетные ассигнования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3587,2 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3587,2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3587,2 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«Общегосударственные вопросы» 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515632"/>
              </p:ext>
            </p:extLst>
          </p:nvPr>
        </p:nvGraphicFramePr>
        <p:xfrm>
          <a:off x="439948" y="2242869"/>
          <a:ext cx="7998494" cy="21612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002947"/>
                <a:gridCol w="790957"/>
                <a:gridCol w="1106391"/>
                <a:gridCol w="1044581"/>
                <a:gridCol w="1014027"/>
                <a:gridCol w="1039591"/>
              </a:tblGrid>
              <a:tr h="1040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48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3798,6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3587,2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3587,2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3587,2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17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</a:tr>
              <a:tr h="235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204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  <a:tr h="184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312,3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412,3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412,3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191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безопасность и правоохранительную деятельность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2020-2024 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295105"/>
              </p:ext>
            </p:extLst>
          </p:nvPr>
        </p:nvGraphicFramePr>
        <p:xfrm>
          <a:off x="-1" y="1567542"/>
          <a:ext cx="8281851" cy="529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44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05455"/>
            <a:ext cx="876322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«Национальная безопасность и правоохранительная деятельность» предусмотрены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годы ежегодно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ассигнования по разделу «Национальная безопасность и правоохранительная деятельность» характеризуются следующими данными:</a:t>
            </a:r>
          </a:p>
          <a:p>
            <a:pPr algn="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93272"/>
              </p:ext>
            </p:extLst>
          </p:nvPr>
        </p:nvGraphicFramePr>
        <p:xfrm>
          <a:off x="322218" y="1907177"/>
          <a:ext cx="8456023" cy="38578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96045"/>
                <a:gridCol w="809897"/>
                <a:gridCol w="1069712"/>
                <a:gridCol w="1198473"/>
                <a:gridCol w="1198473"/>
                <a:gridCol w="983423"/>
              </a:tblGrid>
              <a:tr h="1663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(план по решению СНД)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668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25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901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пожарная безопасность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924,8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470,5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180,5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4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2.wp.com/kwingroup.com/wp-content/uploads/2017/06/pokazateli.png?fit=440%2C318&amp;ssl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84127"/>
            <a:ext cx="5486399" cy="396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" y="1124707"/>
            <a:ext cx="6056811" cy="2585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336" indent="0" algn="just"/>
            <a:r>
              <a:rPr lang="ru" sz="2000" b="1" dirty="0">
                <a:latin typeface="Times New Roman"/>
              </a:rPr>
              <a:t>Бюджет для граждан - что это такое</a:t>
            </a:r>
            <a:r>
              <a:rPr lang="ru" sz="2000" b="1" dirty="0" smtClean="0">
                <a:latin typeface="Times New Roman"/>
              </a:rPr>
              <a:t>?</a:t>
            </a:r>
          </a:p>
          <a:p>
            <a:pPr marL="21336" indent="0" algn="just"/>
            <a:endParaRPr lang="ru" sz="2000" b="1" dirty="0">
              <a:latin typeface="Times New Roman"/>
            </a:endParaRPr>
          </a:p>
          <a:p>
            <a:pPr marR="256032" indent="0" algn="just">
              <a:lnSpc>
                <a:spcPts val="1920"/>
              </a:lnSpc>
            </a:pPr>
            <a:r>
              <a:rPr lang="ru" sz="2000" b="1" dirty="0">
                <a:latin typeface="Times New Roman"/>
              </a:rPr>
              <a:t>«Бюджет для граждан» </a:t>
            </a:r>
            <a:r>
              <a:rPr lang="ru" sz="2000" dirty="0">
                <a:latin typeface="Times New Roman"/>
              </a:rPr>
              <a:t>- аналитический документ, разрабатываемый в целях предоставления гражданам актуальной информации о проекте бюджета </a:t>
            </a:r>
            <a:r>
              <a:rPr lang="ru" sz="2000" dirty="0" smtClean="0">
                <a:latin typeface="Times New Roman"/>
              </a:rPr>
              <a:t>муниципального образования Второвское Камешковского района, </a:t>
            </a:r>
            <a:r>
              <a:rPr lang="ru" sz="2000" dirty="0">
                <a:latin typeface="Times New Roman"/>
              </a:rPr>
              <a:t>в формате доступном для широкого круга </a:t>
            </a:r>
            <a:r>
              <a:rPr lang="ru" sz="2000" dirty="0" smtClean="0">
                <a:latin typeface="Times New Roman"/>
              </a:rPr>
              <a:t>пользователей. В представленной информации </a:t>
            </a:r>
            <a:r>
              <a:rPr lang="ru" sz="2000" dirty="0">
                <a:latin typeface="Times New Roman"/>
              </a:rPr>
              <a:t>отражено положение бюджета на предстоящий </a:t>
            </a:r>
            <a:r>
              <a:rPr lang="ru" sz="2000" dirty="0" smtClean="0">
                <a:latin typeface="Times New Roman"/>
              </a:rPr>
              <a:t>2022 </a:t>
            </a:r>
            <a:r>
              <a:rPr lang="ru" sz="2000" dirty="0">
                <a:latin typeface="Times New Roman"/>
              </a:rPr>
              <a:t>год </a:t>
            </a:r>
            <a:r>
              <a:rPr lang="ru" sz="2000" dirty="0" smtClean="0">
                <a:latin typeface="Times New Roman"/>
              </a:rPr>
              <a:t>и на </a:t>
            </a:r>
            <a:r>
              <a:rPr lang="ru" sz="2000" dirty="0">
                <a:latin typeface="Times New Roman"/>
              </a:rPr>
              <a:t>плановый период </a:t>
            </a:r>
            <a:r>
              <a:rPr lang="ru" sz="2000" dirty="0" smtClean="0">
                <a:latin typeface="Times New Roman"/>
              </a:rPr>
              <a:t>2023 и 2024 годов. </a:t>
            </a:r>
          </a:p>
          <a:p>
            <a:pPr marR="256032" indent="0" algn="just">
              <a:lnSpc>
                <a:spcPts val="1920"/>
              </a:lnSpc>
            </a:pPr>
            <a:endParaRPr lang="ru" sz="2000" dirty="0" smtClean="0"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401" y="209006"/>
            <a:ext cx="5185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1" y="3697948"/>
            <a:ext cx="3130730" cy="27529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256032" indent="0" algn="just">
              <a:lnSpc>
                <a:spcPts val="1920"/>
              </a:lnSpc>
            </a:pPr>
            <a:endParaRPr lang="ru" sz="2000" dirty="0" smtClean="0">
              <a:latin typeface="Times New Roman"/>
            </a:endParaRPr>
          </a:p>
          <a:p>
            <a:pPr marL="3048" indent="0" algn="just">
              <a:lnSpc>
                <a:spcPts val="1920"/>
              </a:lnSpc>
            </a:pPr>
            <a:r>
              <a:rPr lang="ru" sz="2000" b="1" dirty="0" smtClean="0">
                <a:latin typeface="Times New Roman"/>
              </a:rPr>
              <a:t>«Бюджет для граждан»</a:t>
            </a:r>
            <a:r>
              <a:rPr lang="ru" sz="2000" dirty="0" smtClean="0">
                <a:latin typeface="Times New Roman"/>
              </a:rPr>
              <a:t> </a:t>
            </a:r>
          </a:p>
          <a:p>
            <a:pPr marL="3048" indent="0" algn="just">
              <a:lnSpc>
                <a:spcPts val="1920"/>
              </a:lnSpc>
            </a:pPr>
            <a:r>
              <a:rPr lang="ru" sz="2000" dirty="0" smtClean="0">
                <a:latin typeface="Times New Roman"/>
              </a:rPr>
              <a:t>создан для обеспечения прозрачности и открытости бюджетного процесса в нашем муниципальном образовании, нацелен на получение обратной связи от граждан по интересующим вопросам.</a:t>
            </a:r>
            <a:endParaRPr lang="ru" sz="20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Расходы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бюджетной классификации «Национальная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оборона»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10336"/>
              </p:ext>
            </p:extLst>
          </p:nvPr>
        </p:nvGraphicFramePr>
        <p:xfrm>
          <a:off x="374467" y="1376980"/>
          <a:ext cx="8255726" cy="24538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20992"/>
                <a:gridCol w="764731"/>
                <a:gridCol w="1069704"/>
                <a:gridCol w="1170085"/>
                <a:gridCol w="1170085"/>
                <a:gridCol w="960129"/>
              </a:tblGrid>
              <a:tr h="154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(план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решению СНД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236,4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236,4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239,6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44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0399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2020-2024 годах, млн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222654"/>
              </p:ext>
            </p:extLst>
          </p:nvPr>
        </p:nvGraphicFramePr>
        <p:xfrm>
          <a:off x="138122" y="1201783"/>
          <a:ext cx="8309192" cy="565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2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275" y="947223"/>
            <a:ext cx="8790747" cy="6439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«Жилищно-коммунальное хозяйство» характеризуются следующими данными: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501385"/>
              </p:ext>
            </p:extLst>
          </p:nvPr>
        </p:nvGraphicFramePr>
        <p:xfrm>
          <a:off x="400594" y="1357693"/>
          <a:ext cx="8412481" cy="3809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80252"/>
                <a:gridCol w="779251"/>
                <a:gridCol w="1090015"/>
                <a:gridCol w="1192302"/>
                <a:gridCol w="1192302"/>
                <a:gridCol w="978359"/>
              </a:tblGrid>
              <a:tr h="933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(план по решению СНД)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16876,9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18718,2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7110,6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7102,5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6407,9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10743,2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69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4192,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1256,2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1256,2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</a:tr>
              <a:tr h="1809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коммунального хозяйства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6101,4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5708,9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5646,2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5638,1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4672" y="4238387"/>
            <a:ext cx="8859327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жилищно-коммунального хозяйства  планируются 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18718,2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(59,23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бюджета),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2023году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7110,6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35,87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бюджета),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7102,5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37,24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в объеме расходов бюджета):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Жилищное хозяйство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взносы на капитальный ремонт общего имущества в некоммерческий Фонд капитального ремонта многоквартирных домов в отношении муниципальных квартир составят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составят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208,2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ежегодно, кроме этого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планируется покупка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пяти квартир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субсидий на обеспечение мероприятий по переселению граждан из аварийного жилищного фонда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сумме10757,0 тыс. рублей, . Планируются расходы на проведение мероприятий по муниципальной адресной программе «Переселение граждан из многоквартирных домов, признанных аварийными после 1 января 2012 г.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2021-2027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годах»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в сумме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55,0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планируются расходы на закупку товаров, работ и услуг для государственных (муниципальных) нужд (обследование домов, ремонт муниципального имущества в сумме 37,5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61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59" y="395877"/>
            <a:ext cx="86848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70936" y="741871"/>
            <a:ext cx="8527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10123" y="600167"/>
            <a:ext cx="8640507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Коммунальное хозяйство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планируются расходы  за счет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областного бюджета на обеспечение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перевод муниципальных квартир на индивидуальное отопление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«Энергосбережение и повышение энергетической эффективности на территории муниципального образования </a:t>
            </a:r>
          </a:p>
          <a:p>
            <a:pPr algn="just"/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2021-2023 годы» в сумме 1009,9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мероприятия по благоустройству территории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предусмотрены средства за счет бюджета муниципального образования 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годах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1256,2 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ежегодно,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уличное освещение –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966,7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ежегодно,                                                                                          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благоустройство (спиливание деревьев,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окашивание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населенных пунктов, уборка  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несанкционированных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свалок) –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109,5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ежегодно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обустройство, уборка кладбища – в 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по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ежегодно.</a:t>
            </a: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вопросы в области жилищно-коммунального хозяйства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запланированные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5708,9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 2023 году -5646,2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в 2024 году – 5638,1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 «УЖКХ МО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(выплату заработной платы с начислениями).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Планируются расходы на приобретение товаров и услуг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1582,9тыс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,( (услуги связи – 256,0 тыс. рублей; коммунальные услуги – 234,5 тыс. рублей;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имущества – 218,1 тыс. рублей; прочие услуги – 159,9 тыс. рублей;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неисключ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 с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сроком полезного действия – 149,2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неисключ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прав с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сроком полезного действия – 69,0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 – 5,0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увеличение стоимости материальных запасов – 436,8 тыс. рублей; ). 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1520,2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1582,9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Подробная расшифровка указана в расчете к сметам.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запланированы расходы на уплату земельного и транспортного налога и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19,2тыс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ежегодно.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проводимые по благоустройству поселения позволят создать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условия для жизни и здоровья населения,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мер по предупреждению и устранению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вредного воздействия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человека факторов среды обитания.    </a:t>
            </a:r>
          </a:p>
        </p:txBody>
      </p:sp>
    </p:spTree>
    <p:extLst>
      <p:ext uri="{BB962C8B-B14F-4D97-AF65-F5344CB8AC3E}">
        <p14:creationId xmlns:p14="http://schemas.microsoft.com/office/powerpoint/2010/main" val="1284221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5394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культуру, кинематографию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804868"/>
              </p:ext>
            </p:extLst>
          </p:nvPr>
        </p:nvGraphicFramePr>
        <p:xfrm>
          <a:off x="1" y="1160720"/>
          <a:ext cx="914400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1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2020 - 2024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579551"/>
              </p:ext>
            </p:extLst>
          </p:nvPr>
        </p:nvGraphicFramePr>
        <p:xfrm>
          <a:off x="1" y="1160720"/>
          <a:ext cx="889145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9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6638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политика»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характеризуются следующими данными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206688"/>
              </p:ext>
            </p:extLst>
          </p:nvPr>
        </p:nvGraphicFramePr>
        <p:xfrm>
          <a:off x="347414" y="1046490"/>
          <a:ext cx="8451531" cy="2321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2916"/>
                <a:gridCol w="993099"/>
                <a:gridCol w="1604597"/>
                <a:gridCol w="1310700"/>
                <a:gridCol w="1367716"/>
                <a:gridCol w="992503"/>
              </a:tblGrid>
              <a:tr h="6671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2021год (план по решению СНД)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1043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 – всего, 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319,4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 обеспечение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0146" y="4295139"/>
            <a:ext cx="862094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подразделу «Пенсионное обеспечение»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планируются бюджетные ассигнования на ежемесячные доплаты к пенсиям муниципальным служащим в 2022-2024 годах в сумме 483,8 тыс. рублей ежегодно.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 подразделу «Социальное обеспечение населения»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запланированы расходы: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Средства  планируется направить на выплату материальной помощи лицам, оказавшимся в трудной жизненной ситуации в сумме 3</a:t>
            </a:r>
            <a:r>
              <a:rPr lang="ru-RU" sz="1400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0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,0 тыс. рублей ежегодно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96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27816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физическую культуру и спорт </a:t>
            </a:r>
            <a:b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 – 2024 годах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875748"/>
              </p:ext>
            </p:extLst>
          </p:nvPr>
        </p:nvGraphicFramePr>
        <p:xfrm>
          <a:off x="1" y="1160720"/>
          <a:ext cx="8716166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0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" y="353568"/>
            <a:ext cx="1429512" cy="14234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53640" y="1289304"/>
            <a:ext cx="4239768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112"/>
              </a:lnSpc>
            </a:pPr>
            <a:r>
              <a:rPr lang="ru" sz="2200" b="1" dirty="0" smtClean="0">
                <a:latin typeface="Times New Roman"/>
              </a:rPr>
              <a:t>Информация </a:t>
            </a:r>
            <a:r>
              <a:rPr lang="ru" sz="2200" b="1" dirty="0">
                <a:latin typeface="Times New Roman"/>
              </a:rPr>
              <a:t>для контактов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116" y="2013422"/>
            <a:ext cx="7325215" cy="566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•   </a:t>
            </a:r>
            <a:r>
              <a:rPr lang="ru" sz="1900" b="1" dirty="0" smtClean="0">
                <a:latin typeface="Times New Roman"/>
              </a:rPr>
              <a:t>Администрация муниципального образования </a:t>
            </a:r>
            <a:r>
              <a:rPr lang="ru" sz="1900" b="1" dirty="0" smtClean="0">
                <a:latin typeface="Times New Roman"/>
              </a:rPr>
              <a:t>Второвское сельское </a:t>
            </a:r>
            <a:r>
              <a:rPr lang="ru" sz="1900" b="1" smtClean="0">
                <a:latin typeface="Times New Roman"/>
              </a:rPr>
              <a:t>поселение Камешковского муниципального </a:t>
            </a:r>
            <a:r>
              <a:rPr lang="ru" sz="1900" b="1" dirty="0" smtClean="0">
                <a:latin typeface="Times New Roman"/>
              </a:rPr>
              <a:t>района </a:t>
            </a:r>
            <a:r>
              <a:rPr lang="ru" sz="1900" b="1" dirty="0">
                <a:latin typeface="Times New Roman"/>
              </a:rPr>
              <a:t>Владимирской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5116" y="2816788"/>
            <a:ext cx="7446264" cy="23129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0312" indent="0" algn="ctr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	Адрес: </a:t>
            </a:r>
            <a:r>
              <a:rPr lang="ru" sz="1900" b="1" dirty="0" smtClean="0">
                <a:latin typeface="Times New Roman"/>
              </a:rPr>
              <a:t>601300, </a:t>
            </a:r>
            <a:r>
              <a:rPr lang="ru" sz="1900" b="1" dirty="0">
                <a:latin typeface="Times New Roman"/>
              </a:rPr>
              <a:t>Владимирская обл., </a:t>
            </a:r>
            <a:r>
              <a:rPr lang="ru" sz="1900" b="1" dirty="0" smtClean="0">
                <a:latin typeface="Times New Roman"/>
              </a:rPr>
              <a:t>Камешковский </a:t>
            </a:r>
            <a:r>
              <a:rPr lang="ru" sz="1900" b="1" dirty="0">
                <a:latin typeface="Times New Roman"/>
              </a:rPr>
              <a:t>р-н,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с.Второво ул. Советская д.22А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Тел</a:t>
            </a:r>
            <a:r>
              <a:rPr lang="ru" sz="1900" b="1" dirty="0">
                <a:latin typeface="Times New Roman"/>
              </a:rPr>
              <a:t>.: </a:t>
            </a:r>
            <a:r>
              <a:rPr lang="ru" sz="1900" b="1" dirty="0" smtClean="0">
                <a:latin typeface="Times New Roman"/>
              </a:rPr>
              <a:t>8(49248) 5-52-86, </a:t>
            </a:r>
            <a:r>
              <a:rPr lang="ru" sz="1900" b="1" dirty="0">
                <a:latin typeface="Times New Roman"/>
              </a:rPr>
              <a:t>факс </a:t>
            </a:r>
            <a:r>
              <a:rPr lang="ru" sz="1900" b="1" dirty="0" smtClean="0">
                <a:latin typeface="Times New Roman"/>
              </a:rPr>
              <a:t>8(49248) 5-52-35</a:t>
            </a:r>
          </a:p>
          <a:p>
            <a:pPr marL="1018032" marR="993648" indent="0" algn="ctr">
              <a:lnSpc>
                <a:spcPts val="1920"/>
              </a:lnSpc>
            </a:pPr>
            <a:endParaRPr lang="ru" sz="1900" b="1" dirty="0">
              <a:latin typeface="Times New Roman"/>
            </a:endParaRP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www</a:t>
            </a:r>
            <a:r>
              <a:rPr lang="en-US" sz="1900" b="1" dirty="0">
                <a:latin typeface="Times New Roman"/>
              </a:rPr>
              <a:t>: </a:t>
            </a:r>
            <a:r>
              <a:rPr lang="en-US" sz="1900" b="1" u="sng" dirty="0">
                <a:latin typeface="Times New Roman"/>
                <a:hlinkClick r:id="rId3"/>
              </a:rPr>
              <a:t>http</a:t>
            </a:r>
            <a:r>
              <a:rPr lang="en-US" sz="1900" b="1" u="sng" dirty="0" smtClean="0">
                <a:latin typeface="Times New Roman"/>
                <a:hlinkClick r:id="rId3"/>
              </a:rPr>
              <a:t>://admvtorovo.ru//</a:t>
            </a:r>
          </a:p>
          <a:p>
            <a:pPr marL="210312" indent="0" algn="ctr"/>
            <a:r>
              <a:rPr lang="en-US" sz="1900" b="1" dirty="0" smtClean="0">
                <a:latin typeface="Times New Roman"/>
              </a:rPr>
              <a:t>e-mail: 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</a:rPr>
              <a:t>admvtorovo</a:t>
            </a:r>
            <a:r>
              <a:rPr lang="en-US" sz="1900" b="1" i="1" u="sng" dirty="0" smtClean="0">
                <a:solidFill>
                  <a:schemeClr val="accent1"/>
                </a:solidFill>
                <a:latin typeface="Times New Roman"/>
                <a:hlinkClick r:id="rId4"/>
              </a:rPr>
              <a:t>@mail.ru</a:t>
            </a:r>
            <a:endParaRPr lang="ru-RU" sz="1900" b="1" i="1" u="sng" dirty="0" smtClean="0">
              <a:solidFill>
                <a:schemeClr val="accent1"/>
              </a:solidFill>
              <a:latin typeface="Times New Roman"/>
              <a:hlinkClick r:id="rId4"/>
            </a:endParaRPr>
          </a:p>
          <a:p>
            <a:pPr marL="210312" indent="0" algn="ctr"/>
            <a:endParaRPr lang="en-US" sz="1900" b="1" u="sng" dirty="0">
              <a:latin typeface="Times New Roman"/>
              <a:hlinkClick r:id="rId4"/>
            </a:endParaRPr>
          </a:p>
          <a:p>
            <a:pPr marL="6096" indent="0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    Время приема в </a:t>
            </a:r>
            <a:r>
              <a:rPr lang="ru-RU" sz="1900" b="1" dirty="0" smtClean="0">
                <a:latin typeface="Times New Roman"/>
              </a:rPr>
              <a:t>Администрации муниципального образования </a:t>
            </a:r>
            <a:r>
              <a:rPr lang="ru-RU" sz="1900" b="1" dirty="0" err="1" smtClean="0">
                <a:latin typeface="Times New Roman"/>
              </a:rPr>
              <a:t>Второвское</a:t>
            </a:r>
            <a:r>
              <a:rPr lang="ru-RU" sz="1900" b="1" dirty="0" smtClean="0">
                <a:latin typeface="Times New Roman"/>
              </a:rPr>
              <a:t> сельское </a:t>
            </a:r>
            <a:r>
              <a:rPr lang="ru-RU" sz="1900" b="1" dirty="0" err="1" smtClean="0">
                <a:latin typeface="Times New Roman"/>
              </a:rPr>
              <a:t>поселениеКамешковского</a:t>
            </a:r>
            <a:r>
              <a:rPr lang="ru" sz="1900" b="1" dirty="0" smtClean="0">
                <a:latin typeface="Times New Roman"/>
              </a:rPr>
              <a:t> муниципального района </a:t>
            </a:r>
            <a:r>
              <a:rPr lang="ru" sz="1900" b="1" dirty="0">
                <a:latin typeface="Times New Roman"/>
              </a:rPr>
              <a:t>Владимирской области:</a:t>
            </a:r>
          </a:p>
          <a:p>
            <a:pPr marR="307848" indent="0" algn="ctr"/>
            <a:r>
              <a:rPr lang="ru" sz="1900" b="1" dirty="0" smtClean="0">
                <a:latin typeface="Times New Roman"/>
              </a:rPr>
              <a:t>с </a:t>
            </a:r>
            <a:r>
              <a:rPr lang="ru" sz="1900" b="1" dirty="0">
                <a:latin typeface="Times New Roman"/>
              </a:rPr>
              <a:t>8.00 до </a:t>
            </a:r>
            <a:r>
              <a:rPr lang="ru" sz="1900" b="1" dirty="0" smtClean="0">
                <a:latin typeface="Times New Roman"/>
              </a:rPr>
              <a:t>16.00 </a:t>
            </a:r>
            <a:r>
              <a:rPr lang="ru" sz="1900" b="1" dirty="0">
                <a:latin typeface="Times New Roman"/>
              </a:rPr>
              <a:t>перерыв на обед с 12.00 до 13.00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>
            <a:off x="505094" y="488465"/>
            <a:ext cx="6792686" cy="378480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3007" y="293042"/>
            <a:ext cx="5037908" cy="39188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Цели бюджета для граждан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9768" y="4485361"/>
            <a:ext cx="6023283" cy="205912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dirty="0">
                <a:latin typeface="Times New Roman"/>
              </a:rPr>
              <a:t>Граждане - и как налогоплательщики, и как потребители общественных благ -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768" y="6464808"/>
            <a:ext cx="8354568" cy="146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29468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информации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местном бюджете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593845" y="1619792"/>
            <a:ext cx="2095718" cy="1522149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власти и гражданина, общественный контроль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958222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грамотности населения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31213" y="109632"/>
            <a:ext cx="5799473" cy="262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Что такое бюджетный процесс?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71780" y="1913550"/>
            <a:ext cx="3442498" cy="62092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136"/>
              </a:lnSpc>
            </a:pPr>
            <a:r>
              <a:rPr lang="ru" sz="1700" spc="-150" dirty="0">
                <a:latin typeface="Times New Roman"/>
              </a:rPr>
              <a:t>V.</a:t>
            </a:r>
            <a:r>
              <a:rPr lang="ru" sz="1700" dirty="0">
                <a:latin typeface="Times New Roman"/>
              </a:rPr>
              <a:t> Рассмотрение и утверждение отчета об исполнении бюджета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1780" y="2843854"/>
            <a:ext cx="3442498" cy="5972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spc="-150" dirty="0">
                <a:latin typeface="Times New Roman"/>
              </a:rPr>
              <a:t>IV.</a:t>
            </a:r>
            <a:r>
              <a:rPr lang="ru" sz="1700" dirty="0">
                <a:latin typeface="Times New Roman"/>
              </a:rPr>
              <a:t> Исполнение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71780" y="3756184"/>
            <a:ext cx="3520875" cy="609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III. Утверждение проекта бюджета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71780" y="4678245"/>
            <a:ext cx="3520875" cy="639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II. Рассмотрение проекта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71780" y="5636617"/>
            <a:ext cx="3520875" cy="6302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I. Разработка проекта бюджета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528304" y="6498336"/>
            <a:ext cx="60960" cy="975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22" name="TextBox 21"/>
          <p:cNvSpPr txBox="1"/>
          <p:nvPr/>
        </p:nvSpPr>
        <p:spPr>
          <a:xfrm>
            <a:off x="185492" y="654350"/>
            <a:ext cx="70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представляет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132" y="1779389"/>
            <a:ext cx="923109" cy="46672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1605424" y="204548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605424" y="2963953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1589857" y="3882240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1589857" y="481971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1586702" y="577320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481234" y="2596447"/>
            <a:ext cx="553998" cy="29422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период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00182" y="2379889"/>
            <a:ext cx="529376" cy="1502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год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>
            <a:off x="6309275" y="1779389"/>
            <a:ext cx="1050039" cy="455174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5804740" y="2780508"/>
            <a:ext cx="336110" cy="72904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456" y="585851"/>
            <a:ext cx="3740736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" sz="2700" b="1" dirty="0">
                <a:solidFill>
                  <a:schemeClr val="tx1"/>
                </a:solidFill>
                <a:latin typeface="Times New Roman"/>
              </a:rPr>
              <a:t>Возможности влияния гражданина на состав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13064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78373" y="343415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Публичные слушания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по проекту бюджета</a:t>
            </a:r>
            <a:endParaRPr lang="ru" b="1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7133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b="1" dirty="0" smtClean="0">
                <a:latin typeface="Times New Roman"/>
              </a:rPr>
              <a:t>Публичные</a:t>
            </a:r>
          </a:p>
          <a:p>
            <a:pPr indent="0" algn="ctr">
              <a:lnSpc>
                <a:spcPts val="2496"/>
              </a:lnSpc>
            </a:pPr>
            <a:r>
              <a:rPr lang="ru" b="1" dirty="0" smtClean="0">
                <a:latin typeface="Times New Roman"/>
              </a:rPr>
              <a:t>слушания по отчету об исполнении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86554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72"/>
              </a:lnSpc>
            </a:pPr>
            <a:r>
              <a:rPr lang="ru" b="1" dirty="0" smtClean="0">
                <a:latin typeface="Times New Roman"/>
              </a:rPr>
              <a:t>Публичные обсуждения целевых программ</a:t>
            </a:r>
            <a:endParaRPr lang="ru" b="1" dirty="0">
              <a:latin typeface="Times New Roman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7287236">
            <a:off x="1412257" y="2552763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409221" y="2579038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517499">
            <a:off x="5269552" y="2547509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6" y="286297"/>
            <a:ext cx="7993117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Основы формирования проекта бюджета муниципального образования </a:t>
            </a:r>
          </a:p>
          <a:p>
            <a:pPr indent="0" algn="ctr">
              <a:lnSpc>
                <a:spcPts val="2904"/>
              </a:lnSpc>
            </a:pPr>
            <a:r>
              <a:rPr lang="ru-RU" sz="2700" b="1" dirty="0" err="1" smtClean="0">
                <a:solidFill>
                  <a:schemeClr val="tx1"/>
                </a:solidFill>
                <a:latin typeface="Times New Roman"/>
              </a:rPr>
              <a:t>Второвское</a:t>
            </a: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/>
              </a:rPr>
              <a:t>Камешковского</a:t>
            </a: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 района</a:t>
            </a:r>
            <a:endParaRPr lang="ru-RU" sz="2700" b="1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92340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189183" y="2740477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Послание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Президента РФ Федеральному Собранию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от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21 апреля</a:t>
            </a:r>
            <a:endParaRPr lang="en-US" sz="1600" b="1" dirty="0" smtClean="0">
              <a:latin typeface="Times New Roman"/>
            </a:endParaRP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2021 года</a:t>
            </a: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324089" y="2071846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33899" y="2703691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Концепция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повышения эффективности бюджетных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расходов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в 2022-2024 годах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3873" y="274047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Прогноз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социально- экономического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развития муниципального образования </a:t>
            </a:r>
            <a:r>
              <a:rPr lang="ru-RU" sz="1600" b="1" dirty="0" err="1" smtClean="0">
                <a:latin typeface="Times New Roman"/>
              </a:rPr>
              <a:t>Второвское</a:t>
            </a:r>
            <a:r>
              <a:rPr lang="ru-RU" sz="1600" b="1" dirty="0" smtClean="0">
                <a:latin typeface="Times New Roman"/>
              </a:rPr>
              <a:t> </a:t>
            </a:r>
            <a:r>
              <a:rPr lang="ru-RU" sz="1600" b="1" dirty="0" err="1" smtClean="0">
                <a:latin typeface="Times New Roman"/>
              </a:rPr>
              <a:t>Камешковского</a:t>
            </a:r>
            <a:r>
              <a:rPr lang="ru-RU" sz="1600" b="1" dirty="0" smtClean="0">
                <a:latin typeface="Times New Roman"/>
              </a:rPr>
              <a:t>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 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до 2024 года</a:t>
            </a:r>
          </a:p>
          <a:p>
            <a:pPr indent="0" algn="ctr">
              <a:lnSpc>
                <a:spcPts val="2496"/>
              </a:lnSpc>
            </a:pPr>
            <a:endParaRPr lang="ru-RU" sz="1600" b="1" dirty="0" smtClean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1807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-RU" sz="1600" b="1" dirty="0" smtClean="0">
                <a:latin typeface="Times New Roman"/>
              </a:rPr>
              <a:t>Основные направления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налоговой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политики,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бюджетной политики и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долговой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политики Владимирской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области на 2022 год и на </a:t>
            </a:r>
            <a:endParaRPr lang="en-US" sz="1600" b="1" dirty="0" smtClean="0">
              <a:latin typeface="Times New Roman"/>
            </a:endParaRPr>
          </a:p>
          <a:p>
            <a:pPr indent="0" algn="ctr"/>
            <a:r>
              <a:rPr lang="ru-RU" sz="1600" b="1" dirty="0" smtClean="0">
                <a:latin typeface="Times New Roman"/>
              </a:rPr>
              <a:t>плановый</a:t>
            </a:r>
            <a:r>
              <a:rPr lang="en-US" sz="1600" b="1" dirty="0" smtClean="0">
                <a:latin typeface="Times New Roman"/>
              </a:rPr>
              <a:t> 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период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2023 и 2024</a:t>
            </a:r>
          </a:p>
          <a:p>
            <a:pPr indent="0" algn="ctr"/>
            <a:r>
              <a:rPr lang="ru-RU" sz="1600" b="1" dirty="0" smtClean="0">
                <a:latin typeface="Times New Roman"/>
              </a:rPr>
              <a:t>годов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176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Основные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направления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бюджетной и налоговой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политики муниципального образования </a:t>
            </a:r>
            <a:r>
              <a:rPr lang="ru-RU" sz="1600" b="1" dirty="0" err="1" smtClean="0">
                <a:latin typeface="Times New Roman"/>
              </a:rPr>
              <a:t>Второвское</a:t>
            </a:r>
            <a:r>
              <a:rPr lang="ru-RU" sz="1600" b="1" dirty="0" smtClean="0">
                <a:latin typeface="Times New Roman"/>
              </a:rPr>
              <a:t> </a:t>
            </a:r>
            <a:r>
              <a:rPr lang="ru-RU" sz="1600" b="1" dirty="0" err="1" smtClean="0">
                <a:latin typeface="Times New Roman"/>
              </a:rPr>
              <a:t>Камешковского</a:t>
            </a:r>
            <a:r>
              <a:rPr lang="ru-RU" sz="1600" b="1" dirty="0" smtClean="0">
                <a:latin typeface="Times New Roman"/>
              </a:rPr>
              <a:t>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на 2022 год и на плановый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2023 и 2024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 smtClean="0">
                <a:latin typeface="Times New Roman"/>
              </a:rPr>
              <a:t>годов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631925" y="2098123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5834545" y="2050827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42381" y="2077104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595028" y="2061339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069" y="319176"/>
            <a:ext cx="8751504" cy="63145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70746" y="220716"/>
            <a:ext cx="8605240" cy="64480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3048" indent="0" algn="ctr"/>
            <a:r>
              <a:rPr lang="ru" b="1" dirty="0">
                <a:latin typeface="Times New Roman"/>
              </a:rPr>
              <a:t>Основные направления налоговой политики </a:t>
            </a:r>
            <a:r>
              <a:rPr lang="ru" b="1" dirty="0" smtClean="0">
                <a:latin typeface="Times New Roman"/>
              </a:rPr>
              <a:t>муниципального образования Второвское Камешковского района  на 2022-2024 годы</a:t>
            </a:r>
            <a:endParaRPr lang="ru" b="1" dirty="0">
              <a:latin typeface="Times New Roman"/>
            </a:endParaRPr>
          </a:p>
          <a:p>
            <a:pPr marR="6096" indent="0" algn="ctr"/>
            <a:r>
              <a:rPr lang="ru" b="1" dirty="0">
                <a:latin typeface="Times New Roman"/>
              </a:rPr>
              <a:t>на </a:t>
            </a:r>
            <a:r>
              <a:rPr lang="ru" b="1" dirty="0" smtClean="0">
                <a:latin typeface="Times New Roman"/>
              </a:rPr>
              <a:t>2021 </a:t>
            </a:r>
            <a:r>
              <a:rPr lang="ru" b="1" dirty="0">
                <a:latin typeface="Times New Roman"/>
              </a:rPr>
              <a:t>-</a:t>
            </a:r>
            <a:r>
              <a:rPr lang="ru" b="1" dirty="0" smtClean="0">
                <a:latin typeface="Times New Roman"/>
              </a:rPr>
              <a:t>2023 годы</a:t>
            </a:r>
          </a:p>
          <a:p>
            <a:pPr marR="6096" indent="0" algn="ctr"/>
            <a:endParaRPr lang="ru" b="1" dirty="0" smtClean="0">
              <a:latin typeface="Times New Roman"/>
            </a:endParaRPr>
          </a:p>
          <a:p>
            <a:pPr marR="6096" indent="0" algn="ctr"/>
            <a:endParaRPr lang="ru" b="1" dirty="0" smtClean="0">
              <a:latin typeface="Times New Roman"/>
            </a:endParaRPr>
          </a:p>
          <a:p>
            <a:pPr marR="6096" indent="0" algn="ctr"/>
            <a:endParaRPr lang="ru" sz="12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10016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5538" name="AutoShape 2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0" name="AutoShape 4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2" name="AutoShape 6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931653"/>
            <a:ext cx="90717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6399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1" name="Рисунок 10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871" y="855768"/>
            <a:ext cx="8669215" cy="56485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39946" y="1185372"/>
            <a:ext cx="8551617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разработаны в соответствии со </a:t>
            </a:r>
            <a:r>
              <a:rPr lang="ru-RU" sz="1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статьей 172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Бюджетного кодекса Российской Федерации, Посланием Президента Российской Федерации Федеральному Собранию от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апреля 2021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Указом Президента Российской Федерации от 07 мая 2018 года № 204 «О национальных целях и стратегических задачах развития Российской Федерации на период до 2024 года» Положением о бюджетном процессе в муниципальном образовании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Основополагающими целями при разработке основных направлений налоговой политики являются повышение налогового потенциала, улучшение администрирование платежей и увеличение собираемости налогов в муниципальном образовании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района.      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и среднесрочную перспективу до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будет осуществляться на основе показателей прогноза социально-экономического развития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годы..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налоговой политики муниципального образования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Второвское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в среднесрочной перспективе являются дальнейшее повышение эффективности налоговой системы без роста существующей налоговой нагрузки на экономику по основным видам налогов, а также совершенствование и оптимизация системы налогового администрирования, стимулирование развития малого и среднего предпринимательства через специальные налоговые режимы, сохранение эффективных налоговых льгот.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задачами в среднесрочной перспективе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реалистичности прогнозирования и минимизация рисков несбалансированности при бюджетном планировании;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доходной базы бюджета поселения за счет наращивания стабильных доходных источников и мобилизации в бюджет имеющихся резервов;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прозрачной системы регулирования неналоговых платежей;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инвестиционной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субъектов малого и среднего предпринимательства.</a:t>
            </a: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0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1135118"/>
            <a:ext cx="8639503" cy="48873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6096" indent="0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50808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471208" y="1212515"/>
            <a:ext cx="817784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2694" y="1139419"/>
            <a:ext cx="8445261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направлениями, по которым предполагается реализовать налоговую политику,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ответственности главных администраторов доходов за выполнение плановых показателей поступления доходов в бюджет поселения;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содействия среднему и малому бизнесу для развития предпринимательской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 пресечение схем минимизации налогов, совершенствование методов контроля легализации «теневой» заработной платы;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работы администраторов по неплатежам в местный бюджет;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бюджетной, экономической и   социальной        эффективности; 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на местном уровне налоговых льгот и отмены неэффективных налоговых льгот;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  управления   муниципальной собственностью путем: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повышения эффективности управления муниципальным имуществом и земельными участками;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обеспечения сохранности муниципального имущества;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расширение налоговой базы по имущественным налогам путем выявления и включения в налогооблагаемую базу недвижимого имущества и земельных участков, которые до настоящего времени не зарегистрированы.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доходного потенциала напрямую зависит от конструктивного взаимодействия и скоординированных действий органов государственной власти и органов местного самоуправления с администраторами доходов, осуществление которого будет продолжено в рамках деятельности межведомственных рабочих групп по контролю за своевременностью и полнотой перечисления денежных средств в бюджет поселения, а так же в рамках работы по легализации объектов налогообложения.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основных направлений налоговой политики муниципального образования учтены изменения в налоговое и бюджетное законодательство, вносимые и планируемые к принятию на федеральном и региональном уровнях.</a:t>
            </a:r>
          </a:p>
          <a:p>
            <a:r>
              <a:rPr lang="ru-RU" sz="1050" dirty="0"/>
              <a:t>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2048</TotalTime>
  <Words>2598</Words>
  <Application>Microsoft Office PowerPoint</Application>
  <PresentationFormat>Экран (4:3)</PresentationFormat>
  <Paragraphs>692</Paragraphs>
  <Slides>38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доходов в бюджет муниципального образования Второвское в 2020-2024 годах  (млн. рублей)</vt:lpstr>
      <vt:lpstr>Структура доходов бюджета муниципального образования Второвское в 2022-2024 годах (млн. рублей)</vt:lpstr>
      <vt:lpstr>Структура налоговых и неналоговых доходов бюджета муниципального образования  Второвское в 2020 - 2024 годах</vt:lpstr>
      <vt:lpstr>Структура налоговых доходов бюджета муниципального образования Второвское Камешковского района  в 2022-2024 годах</vt:lpstr>
      <vt:lpstr>Структура неналоговых доходов бюджета муниципального образования Второвское в 2022-2024 годах</vt:lpstr>
      <vt:lpstr>Презентация PowerPoint</vt:lpstr>
      <vt:lpstr>Структура и динамика  межбюджетных трансфертов в 2020-2024 годах</vt:lpstr>
      <vt:lpstr>Презентация PowerPoint</vt:lpstr>
      <vt:lpstr>Презентация PowerPoint</vt:lpstr>
      <vt:lpstr>Динамика расходов бюджета муниципального образования Второвское  в 2020-2024 годах, млн. рублей</vt:lpstr>
      <vt:lpstr>Структура расходов бюджета муниципального образования Второвское на 2022 год, млн. рублей</vt:lpstr>
      <vt:lpstr>Структура расходов бюджета муниципального образования Второвское на социальную сферу   на 2022 год, млн. рублей</vt:lpstr>
      <vt:lpstr>Динамика расходов бюджета муниципального образования Второвское на общегосударственные вопросы в 2020-2024 годах, млн. рублей</vt:lpstr>
      <vt:lpstr>Презентация PowerPoint</vt:lpstr>
      <vt:lpstr>Динамика расходов бюджета муниципального образования Второвское на национальную безопасность и правоохранительную деятельность  в 2020-2024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Второвское на жилищно-коммунальное хозяйство  в 2020-2024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Второвское на культуру, кинематографию в 2020-2024 годах, млн. рублей</vt:lpstr>
      <vt:lpstr>Динамика расходов бюджета муниципального образования Второвское на социальную политику в 2020 - 2024 годах, млн. рублей</vt:lpstr>
      <vt:lpstr>Презентация PowerPoint</vt:lpstr>
      <vt:lpstr>Динамика расходов бюджета муниципального образования Второвское на физическую культуру и спорт  в 2020 – 2024 годах, млн. рублей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Финасовое управление</dc:creator>
  <cp:lastModifiedBy>Admin</cp:lastModifiedBy>
  <cp:revision>240</cp:revision>
  <cp:lastPrinted>2020-04-15T08:34:56Z</cp:lastPrinted>
  <dcterms:modified xsi:type="dcterms:W3CDTF">2023-03-01T11:06:05Z</dcterms:modified>
</cp:coreProperties>
</file>