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1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formir3" initials="r" lastIdx="4" clrIdx="0">
    <p:extLst>
      <p:ext uri="{19B8F6BF-5375-455C-9EA6-DF929625EA0E}">
        <p15:presenceInfo xmlns:p15="http://schemas.microsoft.com/office/powerpoint/2012/main" xmlns="" userId="reformir3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35B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-60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771B85-6B7B-68B9-65FF-4B38CF9685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BC9848D-521C-6872-D4E1-5F532FD19D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ED62F0C-581A-FC14-1210-6AC544AE3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324-013D-4818-8D12-BC1D550256B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52EBECA-C827-8B79-3AD3-BF18BD910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4604509-C35E-D5E3-1F13-DF70206BA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3017-BFA3-47CA-85F2-FA6965FDA4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1857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C48CF5-C7F1-6CFE-409D-E267C77A1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6FF1CFF-8ED0-57F8-316D-CCC7C36A8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0A7990A-E5FC-536F-B11D-80A3CF2C6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324-013D-4818-8D12-BC1D550256B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4A10D72-0AAD-466C-C5AB-6C1161EE3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F78785A-A127-E131-3623-1211BF9F1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3017-BFA3-47CA-85F2-FA6965FDA4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1780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63512697-2B09-5C69-E218-AD4C0F9B8E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42C124A-623B-6631-D349-91A037B50E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9C32C2E-CCB1-75F9-2BB9-662233405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324-013D-4818-8D12-BC1D550256B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F32F9CA-8556-0667-1B09-24846C0BA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A3E6179-A472-3BBF-2BAC-63E34F32D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3017-BFA3-47CA-85F2-FA6965FDA4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9319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948547-C5BF-458C-D38A-8B1F4049C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94BD79C-4CFC-549B-1320-D9FE99771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224295D-5813-A140-FE61-5E157185B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324-013D-4818-8D12-BC1D550256B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8C47541-2C64-72B3-2154-23693E6FB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FE45B08-EBEB-AEA0-3840-BA8E93F89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3017-BFA3-47CA-85F2-FA6965FDA4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2705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8D320D-DFCF-66DC-7914-0ABE8E063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1562A49-BB6F-965F-D9A0-05DAF9B47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46DB75E-A48D-1967-F022-8AEB627DD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324-013D-4818-8D12-BC1D550256B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8B931FF-7175-D511-D29E-EBCE7D187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AAA4251-D998-97E1-1255-EE0447E2F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3017-BFA3-47CA-85F2-FA6965FDA4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8672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21C1C19-1ACD-93A7-49C6-C9A012F07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CA0B1D3-CEEC-9CD2-6A41-242C3BF5C6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269B789-40E3-555E-60AF-BEDA3C31E4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6C7CE30-3175-B706-A79A-F39AE9D0B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324-013D-4818-8D12-BC1D550256B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1AD2544-E04B-8063-ADB3-7743AC2F0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EF8BCAB-F155-9BF7-3C86-3CFD515C7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3017-BFA3-47CA-85F2-FA6965FDA4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7633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3DFB22A-7F28-3B14-AA47-0C38BA5AC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D6B0D15-B171-4ECA-72E6-A950CA823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B71CF76-2301-EE06-1FE0-244D70822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4B19616C-1153-C5D0-3F44-22743492F7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5807F360-E4BB-9F5B-13B0-8E136B71FC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79B60FA9-6607-6401-3072-E5BA1B5B6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324-013D-4818-8D12-BC1D550256B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5FDC3601-FEC4-9533-458B-95407E402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F9E940C-3C80-722E-FDE6-630ADCCF2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3017-BFA3-47CA-85F2-FA6965FDA4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9982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7D7D47-55C4-9727-75F7-F26E53274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BB91C29-F04C-A8F4-7AC4-088AAE599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324-013D-4818-8D12-BC1D550256B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5AA9312-E43B-9937-D92D-AA51CDF69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6203CD46-D7DF-03A9-8C1A-AC4681E5E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3017-BFA3-47CA-85F2-FA6965FDA4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7065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FBCEAEA9-1214-CBE7-23B0-DC3956173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324-013D-4818-8D12-BC1D550256B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9C26D8C-F776-9AF1-E004-1E88E23FF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B9B0ABF-C7F8-0707-1AF9-645701FF6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3017-BFA3-47CA-85F2-FA6965FDA4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78661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66721A-65A9-A1FC-D977-73271627E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90A3AFA-6F73-FF88-3BF4-0BC0C1426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DF214BE-3CF8-672A-6330-CCE5D2763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105AEE4-FC2A-75C8-256E-DF6F3B0E9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324-013D-4818-8D12-BC1D550256B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F99B669-3975-3F82-B1F4-3C7E5F158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429C0A9-5519-26E7-CAB4-F09236252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3017-BFA3-47CA-85F2-FA6965FDA4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5020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07FF250-5BE4-7492-19F5-A53ECC4C4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A78531DF-ACFE-1113-C5E2-EFC2198924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7A2D2AC-CFC7-DBA1-D76C-8378C1A4B4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1A95DE8-4290-BE1A-5BA6-2A8D77916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2A324-013D-4818-8D12-BC1D550256B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7778785-B744-ED3D-EDF4-1A558B4A5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516B850-B4BD-0217-7AEF-B51D39907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F3017-BFA3-47CA-85F2-FA6965FDA4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6308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B017153-F7C9-D4D1-7926-8F57952A5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8576501-8506-34C2-1727-8F4034D96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363DE70-804C-D706-4FD6-60644A3D76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2A324-013D-4818-8D12-BC1D550256B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745062E-F4D2-21A2-C553-644EACB75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3611F8D-284E-54E8-EB11-B309E47675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F3017-BFA3-47CA-85F2-FA6965FDA4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328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1B6892-5A1B-0816-EB17-8BF81B78C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3282"/>
          </a:xfrm>
        </p:spPr>
        <p:txBody>
          <a:bodyPr>
            <a:normAutofit/>
          </a:bodyPr>
          <a:lstStyle/>
          <a:p>
            <a:pPr algn="ctr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646303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600" b="1" i="1" dirty="0">
                <a:solidFill>
                  <a:srgbClr val="2435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проект «</a:t>
            </a:r>
            <a:r>
              <a:rPr lang="ru-RU" sz="1600" b="1" i="1" dirty="0">
                <a:solidFill>
                  <a:srgbClr val="2435B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 жилищного строительства  на  сельских  территориях и повышение</a:t>
            </a:r>
            <a:br>
              <a:rPr lang="ru-RU" sz="1600" b="1" i="1" dirty="0">
                <a:solidFill>
                  <a:srgbClr val="2435B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solidFill>
                  <a:srgbClr val="2435B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уровня благоустройства домовладений»                                                                                                                      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государственной программы «Комплексное развитие сельских территорий», утвержденной  </a:t>
            </a:r>
            <a:r>
              <a:rPr lang="ru-RU" sz="12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Постановлением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Правительства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от 31.05.2019 N 696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xmlns="" id="{EC9FFF3A-D78E-D55B-7B0D-223FD080518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8136" y="2440718"/>
            <a:ext cx="4681728" cy="3121152"/>
          </a:xfrm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EB86B95-7BC4-D5CB-2DCB-F199EE3EB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0437" y="1823619"/>
            <a:ext cx="5356077" cy="3954390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chemeClr val="accent4"/>
                </a:solidFill>
              </a:rPr>
              <a:t>Три шага </a:t>
            </a:r>
            <a:r>
              <a:rPr lang="ru-RU" sz="1400" dirty="0"/>
              <a:t>для получения                                     </a:t>
            </a:r>
            <a:r>
              <a:rPr lang="ru-RU" sz="1800" b="1" dirty="0">
                <a:solidFill>
                  <a:schemeClr val="accent1"/>
                </a:solidFill>
              </a:rPr>
              <a:t>социальной выплаты на строительство (приобретение) жилья на сельских территориях </a:t>
            </a:r>
          </a:p>
          <a:p>
            <a:pPr algn="just"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ПРИЗНАНИЕ ВАС НУЖДАЮЩИМИСЯ В УЛУЧШЕНИИ ЖИЛИЩНЫХ УСЛОВИЙ ПО МЕСТУ ПОСТОЯННОГО ЖИТЕЛЬСТВА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 </a:t>
            </a:r>
            <a:r>
              <a:rPr lang="ru-RU" sz="1200" dirty="0"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на основании статьи 51 Жилищного кодекса Российской Федерации.</a:t>
            </a:r>
          </a:p>
          <a:p>
            <a:pPr algn="just">
              <a:buAutoNum type="arabicPeriod"/>
            </a:pPr>
            <a:endParaRPr lang="ru-RU" sz="1200" b="1" dirty="0">
              <a:latin typeface="Times New Roman" panose="02020603050405020304" pitchFamily="18" charset="0"/>
              <a:ea typeface="NSimSun" panose="02010609030101010101" pitchFamily="49" charset="-122"/>
              <a:cs typeface="Times New Roman" panose="02020603050405020304" pitchFamily="18" charset="0"/>
            </a:endParaRPr>
          </a:p>
          <a:p>
            <a:pPr algn="just"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СБОР ДОКУМЕНТОВ И ПОДАЧА ЗАЯВЛЕНИЯ </a:t>
            </a:r>
            <a:r>
              <a:rPr lang="ru-RU" sz="1200" dirty="0"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(орган местного самоуправления по месту жительства).</a:t>
            </a:r>
          </a:p>
          <a:p>
            <a:pPr algn="just">
              <a:buAutoNum type="arabicPeriod"/>
            </a:pPr>
            <a:endParaRPr lang="ru-RU" sz="1200" b="1" dirty="0">
              <a:latin typeface="Times New Roman" panose="02020603050405020304" pitchFamily="18" charset="0"/>
              <a:ea typeface="NSimSun" panose="02010609030101010101" pitchFamily="49" charset="-122"/>
              <a:cs typeface="Times New Roman" panose="02020603050405020304" pitchFamily="18" charset="0"/>
            </a:endParaRPr>
          </a:p>
          <a:p>
            <a:pPr algn="just">
              <a:buAutoNum type="arabicPeriod"/>
            </a:pPr>
            <a:r>
              <a:rPr lang="ru-RU" sz="1200" b="1" dirty="0"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ОЖИДАНИЕ ОЧЕРЕДИ НА ПОЛУЧЕНИЕ СОЦИАЛЬНОЙ ВЫПЛАТЫ </a:t>
            </a:r>
            <a:r>
              <a:rPr lang="ru-RU" sz="1200" dirty="0"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на строительство (приобретение) жилья на сельских территориях.</a:t>
            </a:r>
          </a:p>
          <a:p>
            <a:pPr marL="0" indent="0" algn="just">
              <a:buNone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3A54A40F-50ED-70D0-707E-C20FDDC224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94334" y="4069359"/>
            <a:ext cx="464890" cy="46489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CFECD534-3547-2057-DC93-B65475BD35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87175" y="5092085"/>
            <a:ext cx="926983" cy="607689"/>
          </a:xfrm>
          <a:prstGeom prst="rect">
            <a:avLst/>
          </a:prstGeom>
        </p:spPr>
      </p:pic>
      <p:sp>
        <p:nvSpPr>
          <p:cNvPr id="13" name="AutoShape 2">
            <a:extLst>
              <a:ext uri="{FF2B5EF4-FFF2-40B4-BE49-F238E27FC236}">
                <a16:creationId xmlns:a16="http://schemas.microsoft.com/office/drawing/2014/main" xmlns="" id="{74C42423-1FE6-40E1-7BB1-E5612604E01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A2947B5A-ACD4-2595-74F0-93E45599136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87176" y="3288037"/>
            <a:ext cx="683702" cy="512777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924B76DD-51ED-7841-E4AD-9364695C7B0F}"/>
              </a:ext>
            </a:extLst>
          </p:cNvPr>
          <p:cNvSpPr txBox="1"/>
          <p:nvPr/>
        </p:nvSpPr>
        <p:spPr>
          <a:xfrm>
            <a:off x="838200" y="5902036"/>
            <a:ext cx="10738314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>
              <a:spcAft>
                <a:spcPts val="595"/>
              </a:spcAft>
            </a:pPr>
            <a:r>
              <a:rPr lang="ru-RU" sz="12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Подробную информацию об условиях и порядке подачи документов для включения в сводный список участников мероприятия Госпрограммы можно получить в администрации района по месту проживания.</a:t>
            </a:r>
          </a:p>
          <a:p>
            <a:pPr indent="450215" algn="just"/>
            <a:r>
              <a:rPr lang="ru-RU" sz="1800" kern="100" dirty="0">
                <a:effectLst/>
                <a:latin typeface="Liberation Serif" panose="02020603050405020304" pitchFamily="18" charset="0"/>
                <a:ea typeface="NSimSun" panose="02010609030101010101" pitchFamily="49" charset="-122"/>
                <a:cs typeface="Arial" panose="020B0604020202020204" pitchFamily="34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24029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521F234-FF39-C020-78E8-471EEF4A7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527" y="332509"/>
            <a:ext cx="11166764" cy="480291"/>
          </a:xfr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bg2">
                  <a:lumMod val="90000"/>
                  <a:shade val="67500"/>
                  <a:satMod val="115000"/>
                </a:schemeClr>
              </a:gs>
              <a:gs pos="100000">
                <a:schemeClr val="bg2">
                  <a:lumMod val="9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1400" b="1" kern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Мероприятие по улучшению жилищных условий граждан, проживающих на сельских территориях, предусматривающее </a:t>
            </a:r>
            <a:r>
              <a:rPr lang="ru-RU" sz="1400" b="1" kern="1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предоставление социальной выплаты на строительство (приобретение) жилья на сельской территории</a:t>
            </a:r>
            <a:endParaRPr lang="ru-RU" sz="1400" kern="1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NSimSun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27F87FB-349D-E1EE-B0AF-F5F13FC63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02618" y="1163783"/>
            <a:ext cx="2253673" cy="52554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ВАЖНО:</a:t>
            </a:r>
          </a:p>
          <a:p>
            <a:pPr marL="0" indent="0" algn="just">
              <a:buNone/>
            </a:pPr>
            <a:r>
              <a:rPr lang="ru-RU" sz="13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Условием использования гражданином социальной выплаты является осуществление гражданином </a:t>
            </a:r>
            <a:r>
              <a:rPr lang="ru-RU" sz="13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менее 5 лет со дня получения социальной выплаты</a:t>
            </a:r>
            <a:r>
              <a:rPr lang="ru-RU" sz="13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трудовой или предпринимательской деятельности в организациях одной сферы деятельности на сельской территории, в которой было построено (приобретено) жилье за счет средств социальной выплаты.</a:t>
            </a:r>
          </a:p>
          <a:p>
            <a:pPr marL="0" indent="0" algn="just">
              <a:buNone/>
            </a:pPr>
            <a:endParaRPr lang="ru-RU" sz="1300" kern="100" dirty="0">
              <a:solidFill>
                <a:srgbClr val="000000"/>
              </a:solidFill>
              <a:latin typeface="Times New Roman" panose="02020603050405020304" pitchFamily="18" charset="0"/>
              <a:ea typeface="NSimSun" panose="02010609030101010101" pitchFamily="49" charset="-122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300" kern="100" dirty="0">
              <a:effectLst/>
              <a:latin typeface="Times New Roman" panose="02020603050405020304" pitchFamily="18" charset="0"/>
              <a:ea typeface="NSimSun" panose="0201060903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45B174B-5987-6DD5-E122-2A44B39D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2508" y="951345"/>
            <a:ext cx="8432799" cy="5574146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 на получение социальной выплаты имеет: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200" b="1" i="1" u="sng" kern="1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гражданин, постоянно проживающий на сельских территориях (подтверждается регистрацией в установленном порядке по месту жительства) и при этом: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ru-RU" sz="1000" dirty="0"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осуществляющие деятельность на сельских территориях по трудовому договору или индивидуальную предпринимательскую деятельность в сфере агропромышленного комплекса, или социальной сфере, или в организациях осуществляющих ветеринарную деятельность для сельскохозяйственных животных, или в сфере лесного хозяйства (если гражданин не старше 35 лет включительно). </a:t>
            </a:r>
            <a:r>
              <a:rPr lang="ru-RU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Трудовая или предпринимательская деятельность должна осуществляться гражданином </a:t>
            </a:r>
            <a:r>
              <a:rPr lang="ru-RU" sz="1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непрерывно в организациях одной из сфер деятельности в течение не менее одного года;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ru-RU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имеющие собственные и (или) заемные средства </a:t>
            </a:r>
            <a:r>
              <a:rPr lang="ru-RU" sz="1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размере не менее 30 процентов расчетной стоимости строительства (приобретения) жилья</a:t>
            </a:r>
            <a:r>
              <a:rPr lang="ru-RU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ru-RU" sz="1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признанные нуждающимися в улучшении жилищных условий по месту их постоянного жительства </a:t>
            </a:r>
            <a:r>
              <a:rPr lang="ru-RU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основании статьи 51 Жилищного кодекса Российской Федерации</a:t>
            </a:r>
            <a:r>
              <a:rPr lang="ru-RU" sz="1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200" b="1" i="1" u="sng" kern="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гражданин, изъявивший желание постоянно проживать на сельских территориях и при этом: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ru-RU" sz="1000" dirty="0"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осуществляющие деятельность на сельских территориях по трудовому договору или индивидуальную предпринимательскую деятельность в сфере агропромышленного комплекса, или социальной сфере, или в организациях осуществляющих ветеринарную деятельность для сельскохозяйственных животных, или в сфере лесного хозяйства (если гражданин не старше 35 лет включительно). 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ru-RU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переехавший из другого муниципального района, городского поселения, муниципального округа, городского округа </a:t>
            </a:r>
            <a:r>
              <a:rPr lang="ru-RU" sz="1000" dirty="0"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для работы;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ru-RU" sz="1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имеющий собственные и (или) заемные средства </a:t>
            </a:r>
            <a:r>
              <a:rPr lang="ru-RU" sz="10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в размере не менее 30 процентов расчетной стоимости строительства (приобретения) жилья</a:t>
            </a:r>
            <a:r>
              <a:rPr lang="ru-RU" sz="1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ru-RU" sz="1000" kern="100" dirty="0"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проживающий на сельских территориях в границах соответствующего муниципального района (городского поселения, муниципального округа, городского округа), в который гражданин изъявил желание переехать на постоянное место жительства, на условиях найма, аренды, безвозмездного пользования либо на иных основаниях, предусмотренных законодательством Российской Федерации;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ru-RU" sz="1000" dirty="0">
                <a:effectLst/>
                <a:latin typeface="Times New Roman" panose="02020603050405020304" pitchFamily="18" charset="0"/>
                <a:ea typeface="NSimSun" panose="02010609030101010101" pitchFamily="49" charset="-122"/>
              </a:rPr>
              <a:t>зарегистрированный по месту пребывания в соответствии с законодательством Российской Федерации на сельских территориях в границах соответствующего муниципального района (городского поселения, муниципального округа, городского округа), на которые гражданин изъявил желание переехать на постоянное место жительства;</a:t>
            </a:r>
            <a:endParaRPr lang="ru-RU" sz="1000" kern="100" dirty="0">
              <a:effectLst/>
              <a:latin typeface="Times New Roman" panose="02020603050405020304" pitchFamily="18" charset="0"/>
              <a:ea typeface="NSimSun" panose="02010609030101010101" pitchFamily="49" charset="-122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ru-RU" sz="1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SimSun" panose="02010609030101010101" pitchFamily="49" charset="-122"/>
                <a:cs typeface="Times New Roman" panose="02020603050405020304" pitchFamily="18" charset="0"/>
              </a:rPr>
              <a:t>не имеющий в </a:t>
            </a:r>
            <a:r>
              <a:rPr lang="ru-RU" sz="1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собственности жилого помещения (жилого дома) на сельских территориях в границах муниципального района (городского поселения, муниципального округа, городского округа), на которые гражданин изъявил желание переехать на постоянное место жительства.</a:t>
            </a:r>
            <a:endParaRPr lang="ru-RU" sz="1000" kern="100" dirty="0">
              <a:effectLst/>
              <a:latin typeface="Times New Roman" panose="02020603050405020304" pitchFamily="18" charset="0"/>
              <a:ea typeface="NSimSun" panose="02010609030101010101" pitchFamily="49" charset="-122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ru-RU" sz="1000" kern="100" dirty="0">
              <a:effectLst/>
              <a:latin typeface="Times New Roman" panose="02020603050405020304" pitchFamily="18" charset="0"/>
              <a:ea typeface="NSimSun" panose="02010609030101010101" pitchFamily="49" charset="-122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ru-RU" sz="1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ru-RU" sz="1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ru-RU" sz="1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b="1" i="1" u="sng" kern="1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ru-RU" sz="1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ru-RU" sz="1000" b="1" kern="100" dirty="0">
              <a:effectLst/>
              <a:latin typeface="Times New Roman" panose="02020603050405020304" pitchFamily="18" charset="0"/>
              <a:ea typeface="NSimSun" panose="02010609030101010101" pitchFamily="49" charset="-122"/>
              <a:cs typeface="Times New Roman" panose="02020603050405020304" pitchFamily="18" charset="0"/>
            </a:endParaRPr>
          </a:p>
          <a:p>
            <a:endParaRPr lang="ru-RU" sz="1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596E8CDB-486A-8C22-E821-FAA5CB0216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73142" y="4544291"/>
            <a:ext cx="2637857" cy="1745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94401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4601BF4-7F33-EBE6-BD52-F85BBAFFC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276600"/>
            <a:ext cx="3932237" cy="1603048"/>
          </a:xfrm>
          <a:noFill/>
        </p:spPr>
        <p:txBody>
          <a:bodyPr/>
          <a:lstStyle/>
          <a:p>
            <a:pPr algn="ctr"/>
            <a:r>
              <a:rPr lang="ru-RU" sz="1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 ПЛОЩАДИ ЖИЛЬЯ: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кв.м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одного человека;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кв.м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семьи из 2 человек;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18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кв.м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каждого при численности семьи от 3 человек. </a:t>
            </a:r>
          </a:p>
          <a:p>
            <a:endParaRPr lang="ru-RU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xmlns="" id="{F9CEA382-140E-99D4-DD87-1F076147167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Объект 5">
            <a:extLst>
              <a:ext uri="{FF2B5EF4-FFF2-40B4-BE49-F238E27FC236}">
                <a16:creationId xmlns:a16="http://schemas.microsoft.com/office/drawing/2014/main" xmlns="" id="{80ABE171-3D50-38F2-AAB7-ABC12DE31F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952400" y="4447581"/>
            <a:ext cx="422467" cy="31639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utoShape 6">
            <a:extLst>
              <a:ext uri="{FF2B5EF4-FFF2-40B4-BE49-F238E27FC236}">
                <a16:creationId xmlns:a16="http://schemas.microsoft.com/office/drawing/2014/main" xmlns="" id="{A1446A77-55CE-F49D-8FC0-929E287719F2}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5183187" y="457201"/>
            <a:ext cx="6740957" cy="4742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                                                                                                  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постановки на очередь для получения социальной выплаты:</a:t>
            </a:r>
          </a:p>
          <a:p>
            <a:pPr marL="0" indent="0" algn="ctr">
              <a:buNone/>
            </a:pP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установленного образца;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удостоверяющие личность заявителя и членов его семьи;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подтверждающие родственные 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отношения между лицами, указанными в заявлении в качестве членов семьи;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Документы, подтверждающие регистрацию по месту жительства (по месту пребывания) гражданина и членов его семьи;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Копии документов, подтверждающих 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наличие у заявителя и (или) членов его семьи собственных и (или) заемных средств в размере не менее 30% собственных средств от стоимости жилья;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Документ, подтверждающий признание гражданина нуждающимся в улучшении жилищных условий (для лиц, постоянно проживающих на сельских территориях) или документов,  подтверждающих проживание и регистрацию по месту пребывания в соответствии с законодательством Российской Федерации на сельских территориях в границах соответствующего муниципального района (городского поселения, муниципального округа, городского округа), на которые гражданин изъявил желание переехать на постоянное место жительства (для лиц, изъявивших желание постоянно проживать в сельской местности).;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Копия трудовой книжки (копии трудовых договоров), или информацию о трудовой деятельности в соответствии со сведениями о трудовой деятельности или копии документов, содержащих сведения о государственной регистрации физического лица в качестве индивидуального предпринимателя либо индивидуального предпринимателя – главы крестьянского (фермерского) хозяйства;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Документы, содержащие уведомление о планируемом строительстве жилья, документов, подтверждающих </a:t>
            </a: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стоимость жилья, планируемого к строительству (приобретению), а также документы, подтверждающих фактическое осуществление предпринимательской деятельности на сельских территориях.</a:t>
            </a:r>
          </a:p>
          <a:p>
            <a:pPr marL="0" indent="0" algn="just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Объект 12">
            <a:extLst>
              <a:ext uri="{FF2B5EF4-FFF2-40B4-BE49-F238E27FC236}">
                <a16:creationId xmlns:a16="http://schemas.microsoft.com/office/drawing/2014/main" xmlns="" id="{C32B51A0-1E91-77BB-0176-54F9CA93C9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525464" y="3920131"/>
            <a:ext cx="345060" cy="31598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Объект 21">
            <a:extLst>
              <a:ext uri="{FF2B5EF4-FFF2-40B4-BE49-F238E27FC236}">
                <a16:creationId xmlns:a16="http://schemas.microsoft.com/office/drawing/2014/main" xmlns="" id="{00493883-905D-035F-DDD1-9C1688C2BAA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72150" y="3598505"/>
            <a:ext cx="425844" cy="24160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C47283B4-0F76-A1B9-FCD2-9CB69B143CC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16426" y="967691"/>
            <a:ext cx="912241" cy="450911"/>
          </a:xfrm>
          <a:prstGeom prst="rect">
            <a:avLst/>
          </a:prstGeom>
        </p:spPr>
      </p:pic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xmlns="" id="{788E5D61-62A5-DA8F-7AD8-0221FE939E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91305632"/>
              </p:ext>
            </p:extLst>
          </p:nvPr>
        </p:nvGraphicFramePr>
        <p:xfrm>
          <a:off x="700754" y="5281301"/>
          <a:ext cx="11223389" cy="1046533"/>
        </p:xfrm>
        <a:graphic>
          <a:graphicData uri="http://schemas.openxmlformats.org/drawingml/2006/table">
            <a:tbl>
              <a:tblPr/>
              <a:tblGrid>
                <a:gridCol w="11223389">
                  <a:extLst>
                    <a:ext uri="{9D8B030D-6E8A-4147-A177-3AD203B41FA5}">
                      <a16:colId xmlns:a16="http://schemas.microsoft.com/office/drawing/2014/main" xmlns="" val="629772588"/>
                    </a:ext>
                  </a:extLst>
                </a:gridCol>
              </a:tblGrid>
              <a:tr h="1046533">
                <a:tc>
                  <a:txBody>
                    <a:bodyPr/>
                    <a:lstStyle/>
                    <a:p>
                      <a:pPr algn="just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территории Владимирской области в целях реализации мероприятия Госпрограммы утверждено Положение о реализации мероприятий                              по улучшению жилищных условий граждан, проживающих на сельских территориях (</a:t>
                      </a:r>
                      <a:r>
                        <a:rPr lang="ru-RU" sz="1400" u="sng" kern="1200" dirty="0">
                          <a:solidFill>
                            <a:srgbClr val="2435B2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приказ Министерства сельского хозяйства Владимирской области от 20 января 2023 г. № 1-н «Об утверждении Положения о реализации мероприятий государственной программы Владимирской области «Комплексное развитие сельских территорий Владимирской области»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98748574"/>
                  </a:ext>
                </a:extLst>
              </a:tr>
            </a:tbl>
          </a:graphicData>
        </a:graphic>
      </p:graphicFrame>
      <p:sp>
        <p:nvSpPr>
          <p:cNvPr id="16" name="AutoShape 2">
            <a:extLst>
              <a:ext uri="{FF2B5EF4-FFF2-40B4-BE49-F238E27FC236}">
                <a16:creationId xmlns:a16="http://schemas.microsoft.com/office/drawing/2014/main" xmlns="" id="{293C792E-3449-D13B-D751-A5B1095CB29F}"/>
              </a:ext>
            </a:extLst>
          </p:cNvPr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839788" y="457200"/>
            <a:ext cx="3932237" cy="2050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D907E465-5F15-3830-12E1-64EE7F79C1C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0755" y="473371"/>
            <a:ext cx="3879257" cy="2418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659794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866</Words>
  <Application>Microsoft Office PowerPoint</Application>
  <PresentationFormat>Произвольный</PresentationFormat>
  <Paragraphs>48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Федеральный проект «Развитие  жилищного строительства  на  сельских  территориях и повышение уровня благоустройства домовладений»                                                                                                                       государственной программы «Комплексное развитие сельских территорий», утвержденной  Постановлением Правительства Российской Федерации от 31.05.2019 N 696</vt:lpstr>
      <vt:lpstr>Мероприятие по улучшению жилищных условий граждан, проживающих на сельских территориях, предусматривающее предоставление социальной выплаты на строительство (приобретение) жилья на сельской территории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reformir3</dc:creator>
  <cp:lastModifiedBy>Кротов</cp:lastModifiedBy>
  <cp:revision>36</cp:revision>
  <dcterms:created xsi:type="dcterms:W3CDTF">2022-07-29T10:59:25Z</dcterms:created>
  <dcterms:modified xsi:type="dcterms:W3CDTF">2024-02-09T10:10:12Z</dcterms:modified>
</cp:coreProperties>
</file>