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61" r:id="rId2"/>
  </p:sldIdLst>
  <p:sldSz cx="6858000" cy="9906000" type="A4"/>
  <p:notesSz cx="9940925" cy="6808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527" userDrawn="1">
          <p15:clr>
            <a:srgbClr val="A4A3A4"/>
          </p15:clr>
        </p15:guide>
        <p15:guide id="3" pos="4110" userDrawn="1">
          <p15:clr>
            <a:srgbClr val="A4A3A4"/>
          </p15:clr>
        </p15:guide>
        <p15:guide id="4" pos="210" userDrawn="1">
          <p15:clr>
            <a:srgbClr val="A4A3A4"/>
          </p15:clr>
        </p15:guide>
        <p15:guide id="5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72CE"/>
    <a:srgbClr val="004E8E"/>
    <a:srgbClr val="155E9B"/>
    <a:srgbClr val="001D3B"/>
    <a:srgbClr val="D6D7D6"/>
    <a:srgbClr val="2DBDB6"/>
    <a:srgbClr val="56BBD6"/>
    <a:srgbClr val="245492"/>
    <a:srgbClr val="4C7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3048" y="78"/>
      </p:cViewPr>
      <p:guideLst>
        <p:guide orient="horz" pos="3120"/>
        <p:guide pos="527"/>
        <p:guide pos="4110"/>
        <p:guide pos="21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8739" cy="340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869" y="0"/>
            <a:ext cx="4308737" cy="340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25C45-E756-48E2-A488-D5D23CC2147D}" type="datetimeFigureOut">
              <a:rPr lang="ru-RU" smtClean="0"/>
              <a:t>30.09.2024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67370"/>
            <a:ext cx="4308739" cy="340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869" y="6467370"/>
            <a:ext cx="4308737" cy="340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15AB7-77CD-4E26-84A8-C546A528F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863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7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3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80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1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6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61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30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280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7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116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01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304347DC-8AD5-481B-8802-2CFC2E798CD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30.09.2024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6C6BF0-38E6-4641-AAB0-0C48C700A81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575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2DBDB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Прямоугольник 28"/>
          <p:cNvSpPr/>
          <p:nvPr/>
        </p:nvSpPr>
        <p:spPr>
          <a:xfrm>
            <a:off x="-1977" y="0"/>
            <a:ext cx="6859978" cy="9906000"/>
          </a:xfrm>
          <a:prstGeom prst="rect">
            <a:avLst/>
          </a:prstGeom>
          <a:gradFill flip="none" rotWithShape="1">
            <a:gsLst>
              <a:gs pos="100000">
                <a:srgbClr val="0072CE">
                  <a:alpha val="92000"/>
                </a:srgbClr>
              </a:gs>
              <a:gs pos="0">
                <a:srgbClr val="2DBDB6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-38151" y="-52132"/>
            <a:ext cx="6907930" cy="9958132"/>
          </a:xfrm>
          <a:prstGeom prst="rect">
            <a:avLst/>
          </a:prstGeom>
          <a:gradFill flip="none" rotWithShape="1">
            <a:gsLst>
              <a:gs pos="0">
                <a:srgbClr val="E2EFF8"/>
              </a:gs>
              <a:gs pos="23000">
                <a:srgbClr val="E2EFF8"/>
              </a:gs>
              <a:gs pos="60000">
                <a:srgbClr val="73CAF1"/>
              </a:gs>
              <a:gs pos="100000">
                <a:srgbClr val="0099D6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902E6654-DB68-4A89-A64A-A763BD903C91}"/>
              </a:ext>
            </a:extLst>
          </p:cNvPr>
          <p:cNvGrpSpPr/>
          <p:nvPr/>
        </p:nvGrpSpPr>
        <p:grpSpPr>
          <a:xfrm>
            <a:off x="-2002083" y="911936"/>
            <a:ext cx="10800000" cy="10800000"/>
            <a:chOff x="-1971000" y="-447000"/>
            <a:chExt cx="10800000" cy="10800000"/>
          </a:xfrm>
        </p:grpSpPr>
        <p:sp>
          <p:nvSpPr>
            <p:cNvPr id="46" name="Полилиния: фигура 52">
              <a:extLst>
                <a:ext uri="{FF2B5EF4-FFF2-40B4-BE49-F238E27FC236}">
                  <a16:creationId xmlns:a16="http://schemas.microsoft.com/office/drawing/2014/main" id="{91530D8E-CABB-4A0B-B455-67A1B929DFA9}"/>
                </a:ext>
              </a:extLst>
            </p:cNvPr>
            <p:cNvSpPr/>
            <p:nvPr/>
          </p:nvSpPr>
          <p:spPr>
            <a:xfrm>
              <a:off x="-1971000" y="-447000"/>
              <a:ext cx="10800000" cy="10800000"/>
            </a:xfrm>
            <a:custGeom>
              <a:avLst/>
              <a:gdLst>
                <a:gd name="connsiteX0" fmla="*/ 3268384 w 6536770"/>
                <a:gd name="connsiteY0" fmla="*/ 651564 h 6536770"/>
                <a:gd name="connsiteX1" fmla="*/ 651564 w 6536770"/>
                <a:gd name="connsiteY1" fmla="*/ 3268384 h 6536770"/>
                <a:gd name="connsiteX2" fmla="*/ 3268384 w 6536770"/>
                <a:gd name="connsiteY2" fmla="*/ 5885204 h 6536770"/>
                <a:gd name="connsiteX3" fmla="*/ 5885204 w 6536770"/>
                <a:gd name="connsiteY3" fmla="*/ 3268384 h 6536770"/>
                <a:gd name="connsiteX4" fmla="*/ 3268384 w 6536770"/>
                <a:gd name="connsiteY4" fmla="*/ 651564 h 6536770"/>
                <a:gd name="connsiteX5" fmla="*/ 3268385 w 6536770"/>
                <a:gd name="connsiteY5" fmla="*/ 0 h 6536770"/>
                <a:gd name="connsiteX6" fmla="*/ 6536770 w 6536770"/>
                <a:gd name="connsiteY6" fmla="*/ 3268385 h 6536770"/>
                <a:gd name="connsiteX7" fmla="*/ 3268385 w 6536770"/>
                <a:gd name="connsiteY7" fmla="*/ 6536770 h 6536770"/>
                <a:gd name="connsiteX8" fmla="*/ 0 w 6536770"/>
                <a:gd name="connsiteY8" fmla="*/ 3268385 h 6536770"/>
                <a:gd name="connsiteX9" fmla="*/ 3268385 w 6536770"/>
                <a:gd name="connsiteY9" fmla="*/ 0 h 6536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536770" h="6536770">
                  <a:moveTo>
                    <a:pt x="3268384" y="651564"/>
                  </a:moveTo>
                  <a:cubicBezTo>
                    <a:pt x="1823154" y="651564"/>
                    <a:pt x="651564" y="1823154"/>
                    <a:pt x="651564" y="3268384"/>
                  </a:cubicBezTo>
                  <a:cubicBezTo>
                    <a:pt x="651564" y="4713614"/>
                    <a:pt x="1823154" y="5885204"/>
                    <a:pt x="3268384" y="5885204"/>
                  </a:cubicBezTo>
                  <a:cubicBezTo>
                    <a:pt x="4713614" y="5885204"/>
                    <a:pt x="5885204" y="4713614"/>
                    <a:pt x="5885204" y="3268384"/>
                  </a:cubicBezTo>
                  <a:cubicBezTo>
                    <a:pt x="5885204" y="1823154"/>
                    <a:pt x="4713614" y="651564"/>
                    <a:pt x="3268384" y="651564"/>
                  </a:cubicBezTo>
                  <a:close/>
                  <a:moveTo>
                    <a:pt x="3268385" y="0"/>
                  </a:moveTo>
                  <a:cubicBezTo>
                    <a:pt x="5073464" y="0"/>
                    <a:pt x="6536770" y="1463306"/>
                    <a:pt x="6536770" y="3268385"/>
                  </a:cubicBezTo>
                  <a:cubicBezTo>
                    <a:pt x="6536770" y="5073464"/>
                    <a:pt x="5073464" y="6536770"/>
                    <a:pt x="3268385" y="6536770"/>
                  </a:cubicBezTo>
                  <a:cubicBezTo>
                    <a:pt x="1463306" y="6536770"/>
                    <a:pt x="0" y="5073464"/>
                    <a:pt x="0" y="3268385"/>
                  </a:cubicBezTo>
                  <a:cubicBezTo>
                    <a:pt x="0" y="1463306"/>
                    <a:pt x="1463306" y="0"/>
                    <a:pt x="3268385" y="0"/>
                  </a:cubicBezTo>
                  <a:close/>
                </a:path>
              </a:pathLst>
            </a:custGeom>
            <a:solidFill>
              <a:sysClr val="window" lastClr="FFFFFF">
                <a:alpha val="12000"/>
              </a:sysClr>
            </a:solidFill>
            <a:ln w="1270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" name="Полилиния: фигура 53">
              <a:extLst>
                <a:ext uri="{FF2B5EF4-FFF2-40B4-BE49-F238E27FC236}">
                  <a16:creationId xmlns:a16="http://schemas.microsoft.com/office/drawing/2014/main" id="{89B3086E-1E1B-4131-BBF9-01482D576FF1}"/>
                </a:ext>
              </a:extLst>
            </p:cNvPr>
            <p:cNvSpPr/>
            <p:nvPr/>
          </p:nvSpPr>
          <p:spPr>
            <a:xfrm>
              <a:off x="-712350" y="811650"/>
              <a:ext cx="8282700" cy="8282700"/>
            </a:xfrm>
            <a:custGeom>
              <a:avLst/>
              <a:gdLst>
                <a:gd name="connsiteX0" fmla="*/ 2097808 w 4195614"/>
                <a:gd name="connsiteY0" fmla="*/ 692277 h 4195614"/>
                <a:gd name="connsiteX1" fmla="*/ 692277 w 4195614"/>
                <a:gd name="connsiteY1" fmla="*/ 2097808 h 4195614"/>
                <a:gd name="connsiteX2" fmla="*/ 2097808 w 4195614"/>
                <a:gd name="connsiteY2" fmla="*/ 3503339 h 4195614"/>
                <a:gd name="connsiteX3" fmla="*/ 3503339 w 4195614"/>
                <a:gd name="connsiteY3" fmla="*/ 2097808 h 4195614"/>
                <a:gd name="connsiteX4" fmla="*/ 2097808 w 4195614"/>
                <a:gd name="connsiteY4" fmla="*/ 692277 h 4195614"/>
                <a:gd name="connsiteX5" fmla="*/ 2097807 w 4195614"/>
                <a:gd name="connsiteY5" fmla="*/ 0 h 4195614"/>
                <a:gd name="connsiteX6" fmla="*/ 4195614 w 4195614"/>
                <a:gd name="connsiteY6" fmla="*/ 2097807 h 4195614"/>
                <a:gd name="connsiteX7" fmla="*/ 2097807 w 4195614"/>
                <a:gd name="connsiteY7" fmla="*/ 4195614 h 4195614"/>
                <a:gd name="connsiteX8" fmla="*/ 0 w 4195614"/>
                <a:gd name="connsiteY8" fmla="*/ 2097807 h 4195614"/>
                <a:gd name="connsiteX9" fmla="*/ 2097807 w 4195614"/>
                <a:gd name="connsiteY9" fmla="*/ 0 h 419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95614" h="4195614">
                  <a:moveTo>
                    <a:pt x="2097808" y="692277"/>
                  </a:moveTo>
                  <a:cubicBezTo>
                    <a:pt x="1321555" y="692277"/>
                    <a:pt x="692277" y="1321555"/>
                    <a:pt x="692277" y="2097808"/>
                  </a:cubicBezTo>
                  <a:cubicBezTo>
                    <a:pt x="692277" y="2874061"/>
                    <a:pt x="1321555" y="3503339"/>
                    <a:pt x="2097808" y="3503339"/>
                  </a:cubicBezTo>
                  <a:cubicBezTo>
                    <a:pt x="2874061" y="3503339"/>
                    <a:pt x="3503339" y="2874061"/>
                    <a:pt x="3503339" y="2097808"/>
                  </a:cubicBezTo>
                  <a:cubicBezTo>
                    <a:pt x="3503339" y="1321555"/>
                    <a:pt x="2874061" y="692277"/>
                    <a:pt x="2097808" y="692277"/>
                  </a:cubicBezTo>
                  <a:close/>
                  <a:moveTo>
                    <a:pt x="2097807" y="0"/>
                  </a:moveTo>
                  <a:cubicBezTo>
                    <a:pt x="3256394" y="0"/>
                    <a:pt x="4195614" y="939220"/>
                    <a:pt x="4195614" y="2097807"/>
                  </a:cubicBezTo>
                  <a:cubicBezTo>
                    <a:pt x="4195614" y="3256394"/>
                    <a:pt x="3256394" y="4195614"/>
                    <a:pt x="2097807" y="4195614"/>
                  </a:cubicBezTo>
                  <a:cubicBezTo>
                    <a:pt x="939220" y="4195614"/>
                    <a:pt x="0" y="3256394"/>
                    <a:pt x="0" y="2097807"/>
                  </a:cubicBezTo>
                  <a:cubicBezTo>
                    <a:pt x="0" y="939220"/>
                    <a:pt x="939220" y="0"/>
                    <a:pt x="2097807" y="0"/>
                  </a:cubicBezTo>
                  <a:close/>
                </a:path>
              </a:pathLst>
            </a:custGeom>
            <a:solidFill>
              <a:sysClr val="window" lastClr="FFFFFF">
                <a:alpha val="20000"/>
              </a:sysClr>
            </a:solidFill>
            <a:ln w="12700" cap="flat" cmpd="sng" algn="ctr">
              <a:noFill/>
              <a:prstDash val="solid"/>
              <a:miter lim="800000"/>
            </a:ln>
            <a:effectLst>
              <a:softEdge rad="177800"/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Полилиния: фигура 54">
              <a:extLst>
                <a:ext uri="{FF2B5EF4-FFF2-40B4-BE49-F238E27FC236}">
                  <a16:creationId xmlns:a16="http://schemas.microsoft.com/office/drawing/2014/main" id="{52E09A24-E1AB-4F3F-A8E5-8B4B230F0C2D}"/>
                </a:ext>
              </a:extLst>
            </p:cNvPr>
            <p:cNvSpPr/>
            <p:nvPr/>
          </p:nvSpPr>
          <p:spPr>
            <a:xfrm>
              <a:off x="826628" y="2248425"/>
              <a:ext cx="5204745" cy="5409151"/>
            </a:xfrm>
            <a:custGeom>
              <a:avLst/>
              <a:gdLst>
                <a:gd name="connsiteX0" fmla="*/ 2097808 w 4195614"/>
                <a:gd name="connsiteY0" fmla="*/ 692277 h 4195614"/>
                <a:gd name="connsiteX1" fmla="*/ 692277 w 4195614"/>
                <a:gd name="connsiteY1" fmla="*/ 2097808 h 4195614"/>
                <a:gd name="connsiteX2" fmla="*/ 2097808 w 4195614"/>
                <a:gd name="connsiteY2" fmla="*/ 3503339 h 4195614"/>
                <a:gd name="connsiteX3" fmla="*/ 3503339 w 4195614"/>
                <a:gd name="connsiteY3" fmla="*/ 2097808 h 4195614"/>
                <a:gd name="connsiteX4" fmla="*/ 2097808 w 4195614"/>
                <a:gd name="connsiteY4" fmla="*/ 692277 h 4195614"/>
                <a:gd name="connsiteX5" fmla="*/ 2097807 w 4195614"/>
                <a:gd name="connsiteY5" fmla="*/ 0 h 4195614"/>
                <a:gd name="connsiteX6" fmla="*/ 4195614 w 4195614"/>
                <a:gd name="connsiteY6" fmla="*/ 2097807 h 4195614"/>
                <a:gd name="connsiteX7" fmla="*/ 2097807 w 4195614"/>
                <a:gd name="connsiteY7" fmla="*/ 4195614 h 4195614"/>
                <a:gd name="connsiteX8" fmla="*/ 0 w 4195614"/>
                <a:gd name="connsiteY8" fmla="*/ 2097807 h 4195614"/>
                <a:gd name="connsiteX9" fmla="*/ 2097807 w 4195614"/>
                <a:gd name="connsiteY9" fmla="*/ 0 h 4195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95614" h="4195614">
                  <a:moveTo>
                    <a:pt x="2097808" y="692277"/>
                  </a:moveTo>
                  <a:cubicBezTo>
                    <a:pt x="1321555" y="692277"/>
                    <a:pt x="692277" y="1321555"/>
                    <a:pt x="692277" y="2097808"/>
                  </a:cubicBezTo>
                  <a:cubicBezTo>
                    <a:pt x="692277" y="2874061"/>
                    <a:pt x="1321555" y="3503339"/>
                    <a:pt x="2097808" y="3503339"/>
                  </a:cubicBezTo>
                  <a:cubicBezTo>
                    <a:pt x="2874061" y="3503339"/>
                    <a:pt x="3503339" y="2874061"/>
                    <a:pt x="3503339" y="2097808"/>
                  </a:cubicBezTo>
                  <a:cubicBezTo>
                    <a:pt x="3503339" y="1321555"/>
                    <a:pt x="2874061" y="692277"/>
                    <a:pt x="2097808" y="692277"/>
                  </a:cubicBezTo>
                  <a:close/>
                  <a:moveTo>
                    <a:pt x="2097807" y="0"/>
                  </a:moveTo>
                  <a:cubicBezTo>
                    <a:pt x="3256394" y="0"/>
                    <a:pt x="4195614" y="939220"/>
                    <a:pt x="4195614" y="2097807"/>
                  </a:cubicBezTo>
                  <a:cubicBezTo>
                    <a:pt x="4195614" y="3256394"/>
                    <a:pt x="3256394" y="4195614"/>
                    <a:pt x="2097807" y="4195614"/>
                  </a:cubicBezTo>
                  <a:cubicBezTo>
                    <a:pt x="939220" y="4195614"/>
                    <a:pt x="0" y="3256394"/>
                    <a:pt x="0" y="2097807"/>
                  </a:cubicBezTo>
                  <a:cubicBezTo>
                    <a:pt x="0" y="939220"/>
                    <a:pt x="939220" y="0"/>
                    <a:pt x="2097807" y="0"/>
                  </a:cubicBezTo>
                  <a:close/>
                </a:path>
              </a:pathLst>
            </a:custGeom>
            <a:solidFill>
              <a:sysClr val="window" lastClr="FFFFFF">
                <a:alpha val="20000"/>
              </a:sysClr>
            </a:solidFill>
            <a:ln w="12700" cap="flat" cmpd="sng" algn="ctr">
              <a:noFill/>
              <a:prstDash val="solid"/>
              <a:miter lim="800000"/>
            </a:ln>
            <a:effectLst>
              <a:softEdge rad="139700"/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9" name="Овал 48">
              <a:extLst>
                <a:ext uri="{FF2B5EF4-FFF2-40B4-BE49-F238E27FC236}">
                  <a16:creationId xmlns:a16="http://schemas.microsoft.com/office/drawing/2014/main" id="{7FBFCE71-C025-42E5-A6F0-1ADABB32DEC2}"/>
                </a:ext>
              </a:extLst>
            </p:cNvPr>
            <p:cNvSpPr/>
            <p:nvPr/>
          </p:nvSpPr>
          <p:spPr>
            <a:xfrm>
              <a:off x="1763439" y="3287439"/>
              <a:ext cx="3331122" cy="3331122"/>
            </a:xfrm>
            <a:prstGeom prst="ellipse">
              <a:avLst/>
            </a:prstGeom>
            <a:solidFill>
              <a:sysClr val="window" lastClr="FFFFFF">
                <a:alpha val="20000"/>
              </a:sysClr>
            </a:solidFill>
            <a:ln w="12700" cap="flat" cmpd="sng" algn="ctr">
              <a:noFill/>
              <a:prstDash val="solid"/>
              <a:miter lim="800000"/>
            </a:ln>
            <a:effectLst>
              <a:softEdge rad="152400"/>
            </a:effectLst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ACB78CE-2C99-4B6C-B6A1-17D1418B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" y="4112763"/>
            <a:ext cx="6776228" cy="4407970"/>
          </a:xfrm>
          <a:prstGeom prst="rect">
            <a:avLst/>
          </a:prstGeom>
          <a:effectLst>
            <a:glow rad="177800">
              <a:schemeClr val="bg1">
                <a:alpha val="68000"/>
              </a:schemeClr>
            </a:glow>
          </a:effectLst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FD84D81-C1AF-444F-80BB-0B65E5D4C76A}"/>
              </a:ext>
            </a:extLst>
          </p:cNvPr>
          <p:cNvSpPr/>
          <p:nvPr/>
        </p:nvSpPr>
        <p:spPr>
          <a:xfrm>
            <a:off x="95173" y="9221328"/>
            <a:ext cx="298131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base"/>
            <a:r>
              <a:rPr lang="en-US" sz="3300" dirty="0">
                <a:solidFill>
                  <a:prstClr val="white"/>
                </a:solidFill>
                <a:latin typeface="DINCondensedC" panose="00000506000000000000" pitchFamily="50" charset="0"/>
              </a:rPr>
              <a:t>www.nalog.gov.ru</a:t>
            </a:r>
            <a:endParaRPr lang="ru-RU" sz="3300" dirty="0">
              <a:solidFill>
                <a:prstClr val="white"/>
              </a:solidFill>
              <a:latin typeface="DINCondensedC" panose="00000506000000000000" pitchFamily="50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DC620BF-BF94-4CA4-A147-2C7D80280F26}"/>
              </a:ext>
            </a:extLst>
          </p:cNvPr>
          <p:cNvSpPr/>
          <p:nvPr/>
        </p:nvSpPr>
        <p:spPr>
          <a:xfrm>
            <a:off x="3863026" y="9259800"/>
            <a:ext cx="31663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fontAlgn="base"/>
            <a:r>
              <a:rPr lang="ru-RU" sz="2800" dirty="0">
                <a:solidFill>
                  <a:prstClr val="white"/>
                </a:solidFill>
                <a:latin typeface="DINCondensedC" panose="00000506000000000000" pitchFamily="50" charset="0"/>
              </a:rPr>
              <a:t>8-800-222-22-22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B9E5D87-773B-4FCD-86D7-D1F4F8042A84}"/>
              </a:ext>
            </a:extLst>
          </p:cNvPr>
          <p:cNvSpPr/>
          <p:nvPr/>
        </p:nvSpPr>
        <p:spPr>
          <a:xfrm>
            <a:off x="-1977" y="1093599"/>
            <a:ext cx="6859976" cy="3139321"/>
          </a:xfrm>
          <a:prstGeom prst="rect">
            <a:avLst/>
          </a:prstGeom>
          <a:effectLst>
            <a:glow rad="63500">
              <a:schemeClr val="bg1"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 defTabSz="457200" fontAlgn="base"/>
            <a:r>
              <a:rPr lang="ru-RU" sz="5400" b="1" dirty="0" smtClean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День открытых дверей</a:t>
            </a:r>
            <a:endParaRPr lang="ru-RU" sz="5400" b="1" dirty="0">
              <a:solidFill>
                <a:srgbClr val="E75F1B"/>
              </a:solidFill>
              <a:effectLst>
                <a:glow rad="101600">
                  <a:schemeClr val="bg1">
                    <a:alpha val="90000"/>
                  </a:schemeClr>
                </a:glow>
              </a:effectLst>
              <a:latin typeface="DINCondensedC" panose="00000506000000000000" pitchFamily="50" charset="0"/>
            </a:endParaRPr>
          </a:p>
          <a:p>
            <a:pPr algn="ctr" fontAlgn="base"/>
            <a:r>
              <a:rPr lang="ru-RU" sz="2800" b="1" dirty="0">
                <a:solidFill>
                  <a:srgbClr val="0072CE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по исполнению налоговых уведомлений </a:t>
            </a:r>
          </a:p>
          <a:p>
            <a:pPr algn="ctr" fontAlgn="base"/>
            <a:r>
              <a:rPr lang="ru-RU" sz="2800" b="1" dirty="0">
                <a:solidFill>
                  <a:srgbClr val="0072CE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на уплату имущественных налогов</a:t>
            </a:r>
          </a:p>
          <a:p>
            <a:pPr algn="ctr" defTabSz="457200" fontAlgn="base"/>
            <a:r>
              <a:rPr lang="en-US" sz="4400" b="1" dirty="0" smtClean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15 </a:t>
            </a:r>
            <a:r>
              <a:rPr lang="ru-RU" sz="4400" b="1" smtClean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октября</a:t>
            </a:r>
            <a:r>
              <a:rPr lang="ru-RU" sz="4400" b="1" smtClean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, </a:t>
            </a:r>
            <a:r>
              <a:rPr lang="ru-RU" sz="4400" b="1" smtClean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14 </a:t>
            </a:r>
            <a:r>
              <a:rPr lang="ru-RU" sz="4400" b="1" dirty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ноября</a:t>
            </a:r>
          </a:p>
          <a:p>
            <a:pPr algn="ctr" defTabSz="457200" fontAlgn="base"/>
            <a:r>
              <a:rPr lang="ru-RU" sz="4400" b="1" dirty="0">
                <a:solidFill>
                  <a:srgbClr val="E75F1B"/>
                </a:solidFill>
                <a:effectLst>
                  <a:glow rad="101600">
                    <a:schemeClr val="bg1">
                      <a:alpha val="90000"/>
                    </a:schemeClr>
                  </a:glow>
                </a:effectLst>
                <a:latin typeface="DINCondensedC" panose="00000506000000000000" pitchFamily="50" charset="0"/>
              </a:rPr>
              <a:t>с 9:00 до 20:00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124744" y="56456"/>
            <a:ext cx="4538805" cy="1167788"/>
            <a:chOff x="620688" y="56456"/>
            <a:chExt cx="4538805" cy="1167788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B2664772-6263-4B30-B37A-B190BB952EBF}"/>
                </a:ext>
              </a:extLst>
            </p:cNvPr>
            <p:cNvSpPr/>
            <p:nvPr/>
          </p:nvSpPr>
          <p:spPr>
            <a:xfrm>
              <a:off x="1762475" y="325033"/>
              <a:ext cx="339701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7200" fontAlgn="base"/>
              <a:r>
                <a:rPr lang="ru-RU" dirty="0">
                  <a:solidFill>
                    <a:srgbClr val="0072CE"/>
                  </a:solidFill>
                  <a:latin typeface="DINCondensedC" pitchFamily="50" charset="0"/>
                </a:rPr>
                <a:t>УПРАВЛЕНИЕ ФЕДЕРАЛЬНОЙ НАЛОГОВОЙ</a:t>
              </a:r>
            </a:p>
            <a:p>
              <a:pPr defTabSz="457200" fontAlgn="base"/>
              <a:r>
                <a:rPr lang="ru-RU" dirty="0">
                  <a:solidFill>
                    <a:srgbClr val="0072CE"/>
                  </a:solidFill>
                  <a:latin typeface="DINCondensedC" pitchFamily="50" charset="0"/>
                </a:rPr>
                <a:t>СЛУЖБЫ ПО ВЛАДИМИРСКОЙ ОБЛАСТИ</a:t>
              </a:r>
            </a:p>
          </p:txBody>
        </p:sp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0688" y="56456"/>
              <a:ext cx="1133390" cy="1167788"/>
            </a:xfrm>
            <a:prstGeom prst="rect">
              <a:avLst/>
            </a:prstGeom>
            <a:effectLst>
              <a:glow rad="63500">
                <a:schemeClr val="bg1">
                  <a:alpha val="76000"/>
                </a:schemeClr>
              </a:glow>
            </a:effectLst>
          </p:spPr>
        </p:pic>
      </p:grpSp>
      <p:sp>
        <p:nvSpPr>
          <p:cNvPr id="42" name="Прямоугольник: скругленные углы 18">
            <a:extLst>
              <a:ext uri="{FF2B5EF4-FFF2-40B4-BE49-F238E27FC236}">
                <a16:creationId xmlns:a16="http://schemas.microsoft.com/office/drawing/2014/main" id="{7597B5F6-D2BC-4CEF-A922-05458B62DD5B}"/>
              </a:ext>
            </a:extLst>
          </p:cNvPr>
          <p:cNvSpPr/>
          <p:nvPr/>
        </p:nvSpPr>
        <p:spPr>
          <a:xfrm>
            <a:off x="332658" y="8484496"/>
            <a:ext cx="6523366" cy="788984"/>
          </a:xfrm>
          <a:prstGeom prst="roundRect">
            <a:avLst/>
          </a:prstGeom>
          <a:gradFill flip="none" rotWithShape="1">
            <a:gsLst>
              <a:gs pos="72000">
                <a:schemeClr val="bg1"/>
              </a:gs>
              <a:gs pos="3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>
            <a:glow>
              <a:schemeClr val="accent1"/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44403A7-A45A-46D1-BCCE-5DA7C422486B}"/>
              </a:ext>
            </a:extLst>
          </p:cNvPr>
          <p:cNvSpPr/>
          <p:nvPr/>
        </p:nvSpPr>
        <p:spPr>
          <a:xfrm>
            <a:off x="1151440" y="8561980"/>
            <a:ext cx="5697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fontAlgn="base"/>
            <a:r>
              <a:rPr lang="ru-RU" dirty="0" smtClean="0">
                <a:solidFill>
                  <a:srgbClr val="245492"/>
                </a:solidFill>
                <a:latin typeface="DINCondensedC" panose="00000506000000000000" pitchFamily="50" charset="0"/>
              </a:rPr>
              <a:t>КОНТАКТНАЯ ИНФОРМАЦИЯ ОБОСОБЛЕННЫХ ПОДРАЗДЕЛЕНИЙ </a:t>
            </a:r>
          </a:p>
          <a:p>
            <a:pPr defTabSz="457200" fontAlgn="base"/>
            <a:r>
              <a:rPr lang="ru-RU" dirty="0" smtClean="0">
                <a:solidFill>
                  <a:srgbClr val="245492"/>
                </a:solidFill>
                <a:latin typeface="DINCondensedC" panose="00000506000000000000" pitchFamily="50" charset="0"/>
              </a:rPr>
              <a:t>УФНС РОССИИ ПО ВЛАДИМИРСКОЙ ОБЛАСТИ</a:t>
            </a:r>
            <a:endParaRPr lang="ru-RU" dirty="0">
              <a:solidFill>
                <a:srgbClr val="245492"/>
              </a:solidFill>
              <a:latin typeface="DINCondensedC" panose="00000506000000000000" pitchFamily="50" charset="0"/>
            </a:endParaRP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42A876F6-E8E2-4586-ADB5-C606F4D999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54" y="8498443"/>
            <a:ext cx="761090" cy="76109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37" y="4585155"/>
            <a:ext cx="575730" cy="575730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364" y="5313040"/>
            <a:ext cx="575730" cy="575730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756" y="6353685"/>
            <a:ext cx="575730" cy="575730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045" y="4900868"/>
            <a:ext cx="575730" cy="575730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492" y="4579695"/>
            <a:ext cx="575730" cy="5757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6046" y="5106269"/>
            <a:ext cx="857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45492"/>
                </a:solidFill>
                <a:latin typeface="DINCondensedC" panose="00000506000000000000" pitchFamily="50" charset="0"/>
              </a:rPr>
              <a:t>Александров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814396" y="5776208"/>
            <a:ext cx="1052680" cy="285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245492"/>
                </a:solidFill>
                <a:latin typeface="DINCondensedC" panose="00000506000000000000" pitchFamily="50" charset="0"/>
              </a:rPr>
              <a:t>Владимир</a:t>
            </a:r>
            <a:endParaRPr lang="ru-RU" sz="1200" dirty="0">
              <a:solidFill>
                <a:srgbClr val="245492"/>
              </a:solidFill>
              <a:latin typeface="DINCondensedC" panose="00000506000000000000" pitchFamily="50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49035" y="5108049"/>
            <a:ext cx="6126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45492"/>
                </a:solidFill>
                <a:latin typeface="DINCondensedC" panose="00000506000000000000" pitchFamily="50" charset="0"/>
              </a:rPr>
              <a:t>Суздаль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129843" y="5426701"/>
            <a:ext cx="612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45492"/>
                </a:solidFill>
                <a:latin typeface="DINCondensedC" panose="00000506000000000000" pitchFamily="50" charset="0"/>
              </a:rPr>
              <a:t>Ковров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41168" y="6864804"/>
            <a:ext cx="584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245492"/>
                </a:solidFill>
                <a:latin typeface="DINCondensedC" panose="00000506000000000000" pitchFamily="50" charset="0"/>
              </a:rPr>
              <a:t>Муром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65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1"/>
</p:tagLst>
</file>

<file path=ppt/theme/theme1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1528</TotalTime>
  <Words>43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DINCondensedC</vt:lpstr>
      <vt:lpstr>1_Тема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Пелевина Екатерина Алексеевна</dc:creator>
  <cp:lastModifiedBy>Пелевина Екатерина Алексеевна</cp:lastModifiedBy>
  <cp:revision>89</cp:revision>
  <cp:lastPrinted>2023-09-01T08:13:45Z</cp:lastPrinted>
  <dcterms:created xsi:type="dcterms:W3CDTF">2023-08-31T07:53:52Z</dcterms:created>
  <dcterms:modified xsi:type="dcterms:W3CDTF">2024-09-30T13:24:14Z</dcterms:modified>
</cp:coreProperties>
</file>