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325" r:id="rId8"/>
    <p:sldId id="263" r:id="rId9"/>
    <p:sldId id="264" r:id="rId10"/>
    <p:sldId id="265" r:id="rId11"/>
    <p:sldId id="266" r:id="rId12"/>
    <p:sldId id="269" r:id="rId13"/>
    <p:sldId id="270" r:id="rId14"/>
    <p:sldId id="326" r:id="rId15"/>
    <p:sldId id="327" r:id="rId16"/>
    <p:sldId id="328" r:id="rId17"/>
    <p:sldId id="330" r:id="rId18"/>
    <p:sldId id="331" r:id="rId19"/>
    <p:sldId id="283" r:id="rId20"/>
    <p:sldId id="329" r:id="rId21"/>
    <p:sldId id="333" r:id="rId22"/>
    <p:sldId id="347" r:id="rId23"/>
    <p:sldId id="334" r:id="rId24"/>
    <p:sldId id="335" r:id="rId25"/>
    <p:sldId id="336" r:id="rId26"/>
    <p:sldId id="337" r:id="rId27"/>
    <p:sldId id="348" r:id="rId28"/>
    <p:sldId id="338" r:id="rId29"/>
    <p:sldId id="349" r:id="rId30"/>
    <p:sldId id="350" r:id="rId31"/>
    <p:sldId id="340" r:id="rId32"/>
    <p:sldId id="351" r:id="rId33"/>
    <p:sldId id="352" r:id="rId34"/>
    <p:sldId id="342" r:id="rId35"/>
    <p:sldId id="343" r:id="rId36"/>
    <p:sldId id="357" r:id="rId37"/>
    <p:sldId id="324" r:id="rId3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49" autoAdjust="0"/>
  </p:normalViewPr>
  <p:slideViewPr>
    <p:cSldViewPr snapToGrid="0">
      <p:cViewPr>
        <p:scale>
          <a:sx n="91" d="100"/>
          <a:sy n="91" d="100"/>
        </p:scale>
        <p:origin x="-121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14E-2"/>
                  <c:y val="-4.11373260738052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71E-2"/>
                  <c:y val="-5.32365396249244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21E-2"/>
                  <c:y val="-5.08166969147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103455373629589E-2"/>
                  <c:y val="-5.3381575542493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991422305705305E-2"/>
                  <c:y val="-4.35235296292188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(план)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11.3</c:v>
                </c:pt>
                <c:pt idx="1">
                  <c:v>11.6</c:v>
                </c:pt>
                <c:pt idx="2" formatCode="General">
                  <c:v>35.299999999999997</c:v>
                </c:pt>
                <c:pt idx="3" formatCode="General">
                  <c:v>28.7</c:v>
                </c:pt>
                <c:pt idx="4" formatCode="General">
                  <c:v>28.7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0286080"/>
        <c:axId val="61640704"/>
        <c:axId val="0"/>
      </c:bar3DChart>
      <c:catAx>
        <c:axId val="6028608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640704"/>
        <c:crosses val="autoZero"/>
        <c:auto val="1"/>
        <c:lblAlgn val="ctr"/>
        <c:lblOffset val="100"/>
        <c:noMultiLvlLbl val="0"/>
      </c:catAx>
      <c:valAx>
        <c:axId val="61640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028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4.4000000000000004</c:v>
                </c:pt>
                <c:pt idx="1">
                  <c:v>3.7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4.5999999999999996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9079168"/>
        <c:axId val="109114880"/>
        <c:axId val="0"/>
      </c:bar3DChart>
      <c:catAx>
        <c:axId val="10907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114880"/>
        <c:crosses val="autoZero"/>
        <c:auto val="1"/>
        <c:lblAlgn val="ctr"/>
        <c:lblOffset val="100"/>
        <c:noMultiLvlLbl val="0"/>
      </c:catAx>
      <c:valAx>
        <c:axId val="10911488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07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73196973917104E-2"/>
          <c:y val="1.5863227214305695E-2"/>
          <c:w val="0.94974062878680965"/>
          <c:h val="0.86863836640410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92989960819142E-2"/>
                  <c:y val="-4.113727793270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453971702667E-2"/>
                  <c:y val="-3.988029767560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0.3</c:v>
                </c:pt>
                <c:pt idx="1">
                  <c:v>0.1</c:v>
                </c:pt>
                <c:pt idx="2">
                  <c:v>0.8</c:v>
                </c:pt>
                <c:pt idx="3">
                  <c:v>0.7</c:v>
                </c:pt>
                <c:pt idx="4">
                  <c:v>0.4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2417408"/>
        <c:axId val="112440832"/>
        <c:axId val="0"/>
      </c:bar3DChart>
      <c:catAx>
        <c:axId val="11241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2440832"/>
        <c:crosses val="autoZero"/>
        <c:auto val="1"/>
        <c:lblAlgn val="ctr"/>
        <c:lblOffset val="100"/>
        <c:noMultiLvlLbl val="0"/>
      </c:catAx>
      <c:valAx>
        <c:axId val="11244083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241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18.2</c:v>
                </c:pt>
                <c:pt idx="1">
                  <c:v>7.4</c:v>
                </c:pt>
                <c:pt idx="2">
                  <c:v>18.100000000000001</c:v>
                </c:pt>
                <c:pt idx="3">
                  <c:v>11</c:v>
                </c:pt>
                <c:pt idx="4">
                  <c:v>10.4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1486464"/>
        <c:axId val="131489152"/>
        <c:axId val="0"/>
      </c:bar3DChart>
      <c:catAx>
        <c:axId val="13148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489152"/>
        <c:crosses val="autoZero"/>
        <c:auto val="1"/>
        <c:lblAlgn val="ctr"/>
        <c:lblOffset val="100"/>
        <c:noMultiLvlLbl val="0"/>
      </c:catAx>
      <c:valAx>
        <c:axId val="13148915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48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6.8</c:v>
                </c:pt>
                <c:pt idx="1">
                  <c:v>8</c:v>
                </c:pt>
                <c:pt idx="2">
                  <c:v>10.8</c:v>
                </c:pt>
                <c:pt idx="3">
                  <c:v>10.8</c:v>
                </c:pt>
                <c:pt idx="4">
                  <c:v>10.8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1431424"/>
        <c:axId val="131438464"/>
        <c:axId val="0"/>
      </c:bar3DChart>
      <c:catAx>
        <c:axId val="13143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438464"/>
        <c:crosses val="autoZero"/>
        <c:auto val="1"/>
        <c:lblAlgn val="ctr"/>
        <c:lblOffset val="100"/>
        <c:noMultiLvlLbl val="0"/>
      </c:catAx>
      <c:valAx>
        <c:axId val="131438464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43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0.3</c:v>
                </c:pt>
                <c:pt idx="1">
                  <c:v>0.5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1635072"/>
        <c:axId val="133112576"/>
        <c:axId val="0"/>
      </c:bar3DChart>
      <c:catAx>
        <c:axId val="13163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112576"/>
        <c:crosses val="autoZero"/>
        <c:auto val="1"/>
        <c:lblAlgn val="ctr"/>
        <c:lblOffset val="100"/>
        <c:noMultiLvlLbl val="0"/>
      </c:catAx>
      <c:valAx>
        <c:axId val="13311257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63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292217332137219E-3"/>
                  <c:y val="-2.1128825918754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14224980632494E-2"/>
                  <c:y val="-7.7080865856793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11.6</c:v>
                </c:pt>
                <c:pt idx="1">
                  <c:v>9.8000000000000007</c:v>
                </c:pt>
                <c:pt idx="2">
                  <c:v>10.7</c:v>
                </c:pt>
                <c:pt idx="3">
                  <c:v>9.5</c:v>
                </c:pt>
                <c:pt idx="4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5.420055125801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560165339622073E-3"/>
                  <c:y val="4.552846305673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053280494247783E-17"/>
                  <c:y val="4.552846305673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6.9</c:v>
                </c:pt>
                <c:pt idx="1">
                  <c:v>8.3000000000000007</c:v>
                </c:pt>
                <c:pt idx="2">
                  <c:v>16</c:v>
                </c:pt>
                <c:pt idx="3">
                  <c:v>16</c:v>
                </c:pt>
                <c:pt idx="4" formatCode="0.0">
                  <c:v>16.100000000000001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448132271697153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04148805659295E-2"/>
                  <c:y val="-4.336044100641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448132271697035E-2"/>
                  <c:y val="-6.504066150961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13.1</c:v>
                </c:pt>
                <c:pt idx="1">
                  <c:v>1.7</c:v>
                </c:pt>
                <c:pt idx="2">
                  <c:v>8.5</c:v>
                </c:pt>
                <c:pt idx="3">
                  <c:v>3.1</c:v>
                </c:pt>
                <c:pt idx="4" formatCode="0.0">
                  <c:v>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1369728"/>
        <c:axId val="61379712"/>
        <c:axId val="0"/>
      </c:bar3DChart>
      <c:catAx>
        <c:axId val="6136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379712"/>
        <c:crosses val="autoZero"/>
        <c:auto val="1"/>
        <c:lblAlgn val="ctr"/>
        <c:lblOffset val="100"/>
        <c:noMultiLvlLbl val="0"/>
      </c:catAx>
      <c:valAx>
        <c:axId val="6137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36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9</c:v>
                </c:pt>
                <c:pt idx="1">
                  <c:v>7.5</c:v>
                </c:pt>
                <c:pt idx="2" formatCode="General">
                  <c:v>7.9</c:v>
                </c:pt>
                <c:pt idx="3" formatCode="General">
                  <c:v>7.8</c:v>
                </c:pt>
                <c:pt idx="4" formatCode="General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2.6</c:v>
                </c:pt>
                <c:pt idx="1">
                  <c:v>2.2999999999999998</c:v>
                </c:pt>
                <c:pt idx="2">
                  <c:v>2.8</c:v>
                </c:pt>
                <c:pt idx="3" formatCode="0.0">
                  <c:v>1.7</c:v>
                </c:pt>
                <c:pt idx="4">
                  <c:v>1.7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1415424"/>
        <c:axId val="61416960"/>
        <c:axId val="0"/>
      </c:bar3DChart>
      <c:catAx>
        <c:axId val="6141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416960"/>
        <c:crosses val="autoZero"/>
        <c:auto val="1"/>
        <c:lblAlgn val="ctr"/>
        <c:lblOffset val="100"/>
        <c:noMultiLvlLbl val="0"/>
      </c:catAx>
      <c:valAx>
        <c:axId val="6141696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41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0.03</c:v>
                </c:pt>
                <c:pt idx="1">
                  <c:v>0.04</c:v>
                </c:pt>
                <c:pt idx="2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0.17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5975040"/>
        <c:axId val="65976576"/>
        <c:axId val="0"/>
      </c:bar3DChart>
      <c:catAx>
        <c:axId val="6597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976576"/>
        <c:crosses val="autoZero"/>
        <c:auto val="1"/>
        <c:lblAlgn val="ctr"/>
        <c:lblOffset val="100"/>
        <c:noMultiLvlLbl val="0"/>
      </c:catAx>
      <c:valAx>
        <c:axId val="659765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597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951284876927115E-2"/>
          <c:y val="0.66848006631757628"/>
          <c:w val="0.46496829197812806"/>
          <c:h val="0.27572460588944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888470811405353E-2"/>
          <c:y val="2.5239695808367688E-2"/>
          <c:w val="0.8111618023153051"/>
          <c:h val="0.6842730859204774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35413912944230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061026403076394E-3"/>
                  <c:y val="-1.08944427862889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0.05</c:v>
                </c:pt>
                <c:pt idx="1">
                  <c:v>0.02</c:v>
                </c:pt>
                <c:pt idx="2">
                  <c:v>0.02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7610880"/>
        <c:axId val="67624960"/>
        <c:axId val="0"/>
      </c:bar3DChart>
      <c:catAx>
        <c:axId val="67610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624960"/>
        <c:crosses val="autoZero"/>
        <c:auto val="1"/>
        <c:lblAlgn val="ctr"/>
        <c:lblOffset val="100"/>
        <c:noMultiLvlLbl val="0"/>
      </c:catAx>
      <c:valAx>
        <c:axId val="676249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61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105599300087492"/>
          <c:y val="0.77249241725101592"/>
          <c:w val="0.45163308660080975"/>
          <c:h val="0.22597206252940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913906340301941E-4"/>
                  <c:y val="-4.3651131446407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81257768596429E-3"/>
                  <c:y val="-9.512662268567826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95853411970581E-3"/>
                  <c:y val="-6.99616939774505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91412283488602E-3"/>
                  <c:y val="-3.538696176491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391412283488602E-3"/>
                  <c:y val="-1.118855075547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(план)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34.5</c:v>
                </c:pt>
                <c:pt idx="1">
                  <c:v>41.7</c:v>
                </c:pt>
                <c:pt idx="2">
                  <c:v>45.4</c:v>
                </c:pt>
                <c:pt idx="3">
                  <c:v>56</c:v>
                </c:pt>
                <c:pt idx="4" formatCode="0.0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Субсидии, 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2240661358485818E-3"/>
                  <c:y val="-4.358019436759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8049601886431E-3"/>
                  <c:y val="-6.2733205646591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680496018863824E-3"/>
                  <c:y val="4.8343619209761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800826698107318E-3"/>
                  <c:y val="-3.9368305313187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92115737734891E-2"/>
                  <c:y val="-3.8525927502305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(план)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29</c:v>
                </c:pt>
                <c:pt idx="1">
                  <c:v>7</c:v>
                </c:pt>
                <c:pt idx="2">
                  <c:v>28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84231475470005E-2"/>
                  <c:y val="-6.5040434134922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40248009432157E-2"/>
                  <c:y val="-6.5882811945804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84231475469994E-2"/>
                  <c:y val="-6.5040434134922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(план)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2026год (прогноз)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General">
                  <c:v>0.1</c:v>
                </c:pt>
                <c:pt idx="1">
                  <c:v>0.06</c:v>
                </c:pt>
                <c:pt idx="2" formatCode="General">
                  <c:v>0.3</c:v>
                </c:pt>
                <c:pt idx="3">
                  <c:v>0.4</c:v>
                </c:pt>
                <c:pt idx="4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4800512"/>
        <c:axId val="74814592"/>
        <c:axId val="0"/>
      </c:bar3DChart>
      <c:catAx>
        <c:axId val="7480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814592"/>
        <c:crosses val="autoZero"/>
        <c:auto val="1"/>
        <c:lblAlgn val="ctr"/>
        <c:lblOffset val="100"/>
        <c:noMultiLvlLbl val="0"/>
      </c:catAx>
      <c:valAx>
        <c:axId val="7481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80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30.4</c:v>
                </c:pt>
                <c:pt idx="1">
                  <c:v>20</c:v>
                </c:pt>
                <c:pt idx="2" formatCode="0.0">
                  <c:v>35.299999999999997</c:v>
                </c:pt>
                <c:pt idx="3">
                  <c:v>28</c:v>
                </c:pt>
                <c:pt idx="4">
                  <c:v>27.4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5158272"/>
        <c:axId val="75160960"/>
        <c:axId val="0"/>
      </c:bar3DChart>
      <c:catAx>
        <c:axId val="7515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160960"/>
        <c:crosses val="autoZero"/>
        <c:auto val="1"/>
        <c:lblAlgn val="ctr"/>
        <c:lblOffset val="100"/>
        <c:noMultiLvlLbl val="0"/>
      </c:catAx>
      <c:valAx>
        <c:axId val="75160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15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650856838776"/>
          <c:y val="6.3460059936135918E-2"/>
          <c:w val="0.38051204110307002"/>
          <c:h val="0.560601440943989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Pt>
            <c:idx val="3"/>
            <c:bubble3D val="0"/>
            <c:explosion val="15"/>
          </c:dPt>
          <c:dPt>
            <c:idx val="4"/>
            <c:bubble3D val="0"/>
            <c:explosion val="4"/>
          </c:dPt>
          <c:dPt>
            <c:idx val="5"/>
            <c:bubble3D val="0"/>
            <c:explosion val="16"/>
          </c:dPt>
          <c:dPt>
            <c:idx val="6"/>
            <c:bubble3D val="0"/>
            <c:explosion val="15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22550306211728E-2"/>
                  <c:y val="5.41943804780065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098753280839997E-2"/>
                  <c:y val="6.242373314448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105971128608924E-2"/>
                  <c:y val="2.27200765514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25291199223849E-2"/>
                      <c:h val="7.0142175474852422E-2"/>
                    </c:manualLayout>
                  </c15:layout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8628608923884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903980752405953E-2"/>
                  <c:y val="2.43874712151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Жилищно-коммунальное хозяйство</c:v>
                </c:pt>
                <c:pt idx="4">
                  <c:v>Социальная сфера</c:v>
                </c:pt>
                <c:pt idx="5">
                  <c:v>Культура и кинематография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4.5999999999999996</c:v>
                </c:pt>
                <c:pt idx="1">
                  <c:v>0.3</c:v>
                </c:pt>
                <c:pt idx="2">
                  <c:v>0.8</c:v>
                </c:pt>
                <c:pt idx="3">
                  <c:v>18.100000000000001</c:v>
                </c:pt>
                <c:pt idx="4">
                  <c:v>0.6</c:v>
                </c:pt>
                <c:pt idx="5" formatCode="0.00">
                  <c:v>10.8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6474270063540147E-2"/>
          <c:y val="0.65163453693240991"/>
          <c:w val="0.8434284776902905"/>
          <c:h val="0.34836540360475515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934174771420417E-2"/>
                  <c:y val="7.956322720161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284037871802181E-2"/>
                  <c:y val="3.191224263655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473648192789712E-2"/>
                      <c:h val="7.36874883724546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7013543246651875E-2"/>
                  <c:y val="6.67651942942070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130560348139E-2"/>
                      <c:h val="7.0142175474852422E-2"/>
                    </c:manualLayout>
                  </c15:layout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Культура и 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10.8</c:v>
                </c:pt>
                <c:pt idx="1">
                  <c:v>0.6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3E8BD-CEC2-4C43-975E-1CD0BA6A597F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40C4-897C-4692-A92A-E3990F9E1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9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A694-C682-472D-B577-370D33A93BFA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612A-3A87-4AF2-9E95-98D6FE2D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0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3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1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1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1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3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4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8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07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57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6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84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1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7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6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selivanovo.ru/e-mai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finupr@selivanovo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consultantplus://offline/ref=20292D6756E6FEECD41BF2AFDF43B59AE0F572E9DCB1ADCD5266943A11F497C83FA53EC7DF8E33ZC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1" y="217714"/>
            <a:ext cx="7530443" cy="60320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4864" indent="0" algn="ctr"/>
            <a:endParaRPr lang="ru" sz="5200" b="1" dirty="0" smtClean="0">
              <a:latin typeface="Times New Roman"/>
            </a:endParaRPr>
          </a:p>
          <a:p>
            <a:pPr marL="54864" indent="0" algn="ctr"/>
            <a:endParaRPr lang="ru" sz="5200" b="1" dirty="0">
              <a:latin typeface="Times New Roman"/>
            </a:endParaRPr>
          </a:p>
          <a:p>
            <a:pPr marL="54864" indent="0" algn="ctr"/>
            <a:r>
              <a:rPr lang="ru" sz="5200" b="1" dirty="0" smtClean="0">
                <a:latin typeface="Times New Roman"/>
              </a:rPr>
              <a:t>«Бюджет для </a:t>
            </a:r>
            <a:r>
              <a:rPr lang="ru" sz="5200" b="1" dirty="0">
                <a:latin typeface="Times New Roman"/>
              </a:rPr>
              <a:t>граждан»</a:t>
            </a:r>
          </a:p>
          <a:p>
            <a:pPr marR="6096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п</a:t>
            </a:r>
            <a:r>
              <a:rPr lang="ru" sz="2600" b="1" dirty="0" smtClean="0">
                <a:latin typeface="Times New Roman"/>
              </a:rPr>
              <a:t>о решению</a:t>
            </a:r>
            <a:endParaRPr lang="ru" sz="2600" b="1" dirty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Совета народных депутатов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сельское поселение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муниципального района Владимирской области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«О </a:t>
            </a:r>
            <a:r>
              <a:rPr lang="ru-RU" sz="2600" b="1" dirty="0">
                <a:latin typeface="Times New Roman"/>
              </a:rPr>
              <a:t>бюджете 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района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на 2024 </a:t>
            </a:r>
            <a:r>
              <a:rPr lang="ru-RU" sz="2600" b="1" dirty="0">
                <a:latin typeface="Times New Roman"/>
              </a:rPr>
              <a:t>год и </a:t>
            </a:r>
            <a:r>
              <a:rPr lang="ru-RU" sz="2600" b="1" dirty="0" smtClean="0">
                <a:latin typeface="Times New Roman"/>
              </a:rPr>
              <a:t>на </a:t>
            </a:r>
            <a:r>
              <a:rPr lang="ru-RU" sz="2600" b="1" dirty="0">
                <a:latin typeface="Times New Roman"/>
              </a:rPr>
              <a:t>плановый период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2025 </a:t>
            </a:r>
            <a:r>
              <a:rPr lang="ru-RU" sz="2600" b="1" dirty="0">
                <a:latin typeface="Times New Roman"/>
              </a:rPr>
              <a:t>и </a:t>
            </a:r>
            <a:r>
              <a:rPr lang="ru-RU" sz="2600" b="1" dirty="0" smtClean="0">
                <a:latin typeface="Times New Roman"/>
              </a:rPr>
              <a:t>2026 годов» от 22.12.2023 № 171</a:t>
            </a:r>
            <a:endParaRPr lang="ru" sz="26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2474" y="529186"/>
            <a:ext cx="8325087" cy="609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167384" y="262654"/>
            <a:ext cx="6739128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 b="1" dirty="0">
                <a:latin typeface="Times New Roman"/>
              </a:rPr>
              <a:t>Основные цели и задачи </a:t>
            </a:r>
            <a:r>
              <a:rPr lang="ru" b="1" dirty="0">
                <a:latin typeface="Times New Roman"/>
              </a:rPr>
              <a:t>бюджетной</a:t>
            </a:r>
            <a:r>
              <a:rPr lang="ru" sz="1600" b="1" dirty="0">
                <a:latin typeface="Times New Roman"/>
              </a:rPr>
              <a:t> политики на </a:t>
            </a:r>
            <a:r>
              <a:rPr lang="ru" sz="1600" b="1" dirty="0" smtClean="0">
                <a:latin typeface="Times New Roman"/>
              </a:rPr>
              <a:t>2024-2026 </a:t>
            </a:r>
            <a:r>
              <a:rPr lang="ru" sz="1600" b="1" dirty="0">
                <a:latin typeface="Times New Roman"/>
              </a:rPr>
              <a:t>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408" y="667512"/>
            <a:ext cx="8549220" cy="6190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3296" indent="0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02223" y="800098"/>
            <a:ext cx="859672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1015" y="1621745"/>
            <a:ext cx="3421966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района Владимирской области на 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(далее – основные направления бюджетной политики)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администрации поселения в среднесрочной перспективе, разработаны в соответствии с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бюджетного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основных направлений бюджетной политики является определение условий, используемых при составлении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обеспечение прозрачности и открытости бюджетного планирования.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сохраняют преемственность целей и задач, определенных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бюджетной политики – обеспечить долгосрочную устойчивость бюджета муниципального образования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бюджетном цикле реализация бюджетной политики будет осуществляться в соответствии с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 мая 2018 года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 «О национальных целях и стратегических задачах развития Российской Федерации на период до 2024 года»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Указ).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 предполагает необходимость принятия ряда мер по повышению стратегической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операционной эффективности управления расходами, а также мер по повышению подотчетности (подконтрольности)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расходов.</a:t>
            </a:r>
          </a:p>
          <a:p>
            <a:pPr marL="0" marR="0" lvl="0" indent="444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322" y="190963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567558"/>
            <a:ext cx="8662625" cy="60066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marR="6096" indent="451104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4287" y="603849"/>
            <a:ext cx="8514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6185" y="1727886"/>
            <a:ext cx="29735584" cy="31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стратегической эффективности заключается во внедрении проектных методов при управлении реализацией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района. 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Владимирской области . Для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развития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 в муниципальном аспекте предстоит уточнить в муниципальных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перечень задач, целевых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синхронизировав их с государственными программами области, а также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финансовыми ресурсами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выделенных объемов бюджетного финансирования.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операционной эффективности подразумевает использование механизмов казначейского сопровождения средств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пределах суммы, необходимой для оплаты денежных обязательств получателей средств бюджета.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поручением Президента Российской Федерации от 1 марта 2020г. № Пр-354 необходимо создание условий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мероприятий, имеющих приоритетное значение для жителей муниципального образования и определяемых с учетом их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(путем проведения открытого голосования или конкурсного отбора). Будет продолжена поддержка развития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бюджетирования  через добровольные пожертвования граждан.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подотчетности (подконтрольности) бюджетных расходов предполагает внедрение внутреннего финансового контроля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финансового аудита</a:t>
            </a:r>
            <a:r>
              <a:rPr lang="ru-RU" sz="1100" dirty="0"/>
              <a:t>.</a:t>
            </a:r>
          </a:p>
          <a:p>
            <a:r>
              <a:rPr lang="ru-RU" sz="1050" dirty="0"/>
              <a:t> </a:t>
            </a: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7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337357"/>
              </p:ext>
            </p:extLst>
          </p:nvPr>
        </p:nvGraphicFramePr>
        <p:xfrm>
          <a:off x="322649" y="1443011"/>
          <a:ext cx="6818379" cy="43409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0653"/>
                <a:gridCol w="1715589"/>
                <a:gridCol w="1785668"/>
                <a:gridCol w="1706469"/>
              </a:tblGrid>
              <a:tr h="864762">
                <a:tc>
                  <a:txBody>
                    <a:bodyPr/>
                    <a:lstStyle/>
                    <a:p>
                      <a:endParaRPr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9531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0628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643,8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1287,0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20354"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" sz="16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(-); ПРОФИЦИТ (+)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2800" b="1" dirty="0" smtClean="0">
                <a:latin typeface="Times New Roman"/>
              </a:rPr>
              <a:t>Основные характеристики </a:t>
            </a:r>
          </a:p>
          <a:p>
            <a:pPr algn="ctr"/>
            <a:r>
              <a:rPr lang="ru" sz="2800" b="1" dirty="0" smtClean="0">
                <a:latin typeface="Times New Roman"/>
              </a:rPr>
              <a:t>местного бюджета</a:t>
            </a:r>
            <a:endParaRPr lang="ru" sz="2800" b="1" dirty="0">
              <a:latin typeface="Times New Roman"/>
            </a:endParaRPr>
          </a:p>
          <a:p>
            <a:pPr indent="0" algn="ctr"/>
            <a:endParaRPr lang="ru" sz="28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Доходы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1026" name="Picture 2" descr="https://img1.eadaily.com/r650x400/o/825/97f2c0fb2e1588250202241dc64b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8" r="2528" b="7353"/>
          <a:stretch/>
        </p:blipFill>
        <p:spPr bwMode="auto">
          <a:xfrm>
            <a:off x="1271451" y="1365797"/>
            <a:ext cx="5033980" cy="437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12" y="75502"/>
            <a:ext cx="6844938" cy="135081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в бюджет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 годах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105090"/>
              </p:ext>
            </p:extLst>
          </p:nvPr>
        </p:nvGraphicFramePr>
        <p:xfrm>
          <a:off x="0" y="1447800"/>
          <a:ext cx="816186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7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27817" cy="10001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 годах (млн.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039161"/>
              </p:ext>
            </p:extLst>
          </p:nvPr>
        </p:nvGraphicFramePr>
        <p:xfrm>
          <a:off x="0" y="1000124"/>
          <a:ext cx="8161867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2022 - 2026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105266"/>
              </p:ext>
            </p:extLst>
          </p:nvPr>
        </p:nvGraphicFramePr>
        <p:xfrm>
          <a:off x="1" y="885825"/>
          <a:ext cx="8161867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 2024-2026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088768"/>
              </p:ext>
            </p:extLst>
          </p:nvPr>
        </p:nvGraphicFramePr>
        <p:xfrm>
          <a:off x="215660" y="808537"/>
          <a:ext cx="892834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2024-2026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602717"/>
              </p:ext>
            </p:extLst>
          </p:nvPr>
        </p:nvGraphicFramePr>
        <p:xfrm>
          <a:off x="0" y="957943"/>
          <a:ext cx="9144000" cy="55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0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4488"/>
            <a:ext cx="7053943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0000"/>
              </a:lnSpc>
            </a:pPr>
            <a:r>
              <a:rPr lang="ru" sz="2800" b="1" dirty="0">
                <a:latin typeface="Times New Roman"/>
              </a:rPr>
              <a:t>Формы межбюджетных трансфертов, предоставляемых из </a:t>
            </a:r>
            <a:r>
              <a:rPr lang="ru" sz="2800" b="1" dirty="0" smtClean="0">
                <a:latin typeface="Times New Roman"/>
              </a:rPr>
              <a:t>областного и районного бюджета</a:t>
            </a: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473" y="1582429"/>
            <a:ext cx="6472618" cy="627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0">
              <a:lnSpc>
                <a:spcPts val="1680"/>
              </a:lnSpc>
            </a:pPr>
            <a:r>
              <a:rPr lang="ru" sz="1400" b="1" dirty="0" smtClean="0">
                <a:latin typeface="Times New Roman"/>
              </a:rPr>
              <a:t>Дотации бюджетам сельских поселений </a:t>
            </a:r>
            <a:r>
              <a:rPr lang="ru" sz="1400" b="1" dirty="0">
                <a:latin typeface="Times New Roman"/>
              </a:rPr>
              <a:t>на выравнивание бюджетной обеспеченности </a:t>
            </a:r>
            <a:r>
              <a:rPr lang="ru" sz="1400" b="1" dirty="0" smtClean="0">
                <a:latin typeface="Times New Roman"/>
              </a:rPr>
              <a:t>предусматриваются </a:t>
            </a:r>
            <a:r>
              <a:rPr lang="ru" sz="1400" b="1" dirty="0">
                <a:latin typeface="Times New Roman"/>
              </a:rPr>
              <a:t>в целях выравнивания бюджетной </a:t>
            </a:r>
            <a:r>
              <a:rPr lang="ru" sz="1400" b="1" dirty="0" smtClean="0">
                <a:latin typeface="Times New Roman"/>
              </a:rPr>
              <a:t>обеспеченности сельских поселений</a:t>
            </a:r>
            <a:endParaRPr lang="ru" sz="1400" b="1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037" y="2855342"/>
            <a:ext cx="6408345" cy="8885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-3048">
              <a:lnSpc>
                <a:spcPts val="1680"/>
              </a:lnSpc>
            </a:pPr>
            <a:r>
              <a:rPr lang="ru" sz="1400" b="1" dirty="0">
                <a:latin typeface="Times New Roman"/>
              </a:rPr>
              <a:t>Под субсидиями понимаются межбюджетные трансферты, предоставляемые бюджетам муниципальных образований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6542" y="4502989"/>
            <a:ext cx="6427997" cy="16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>
              <a:lnSpc>
                <a:spcPts val="1440"/>
              </a:lnSpc>
            </a:pP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и порядке, предусмотренных законами субъектов Российской Федерации и принимаемыми в соответствии с ними иными нормативными правовыми актами органов государственной власти субъектов Российской Федерации, местным  бюджетам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могут быть предоставлены иные межбюджетные трансферты из бюджета субъекта Российской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Федерации. Кроме того, 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случаях и порядке, предусмотренных муниципальными правовыми актами представительного органа муниципального района, бюджетам сельских поселений могут быть предоставлены иные межбюджетные трансферты из бюджета муниципального района.</a:t>
            </a:r>
          </a:p>
          <a:p>
            <a:pPr indent="0">
              <a:lnSpc>
                <a:spcPts val="1440"/>
              </a:lnSpc>
            </a:pPr>
            <a:endParaRPr lang="ru" sz="1400" b="1" dirty="0">
              <a:latin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0772" y="166608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1154" y="296294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9014" y="511963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042" y="501178"/>
            <a:ext cx="2851186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sz="2800" b="1" spc="-50" dirty="0">
                <a:latin typeface="Times New Roman"/>
              </a:rPr>
              <a:t>СОДЕРЖАНИЕ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78748"/>
              </p:ext>
            </p:extLst>
          </p:nvPr>
        </p:nvGraphicFramePr>
        <p:xfrm>
          <a:off x="278673" y="1120286"/>
          <a:ext cx="6958150" cy="387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19"/>
                <a:gridCol w="526831"/>
              </a:tblGrid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Вводная часть.....................................................................................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8210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налоговой политики муниципального образовния Второвское Камешковского района на 2023 -2026 годы................................................................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и задачи бюджетной политики на 2023-2026 годы.....................................................................................................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051">
                <a:tc>
                  <a:txBody>
                    <a:bodyPr/>
                    <a:lstStyle/>
                    <a:p>
                      <a:pPr indent="0"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характеристики местного бюджета 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для контактов..............................................................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36526" cy="108857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динамика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721824"/>
              </p:ext>
            </p:extLst>
          </p:nvPr>
        </p:nvGraphicFramePr>
        <p:xfrm>
          <a:off x="0" y="1219200"/>
          <a:ext cx="8161867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3.googleusercontent.com/proxy/neDsj76AiFZ5PBYGNWrnf4gczCMFuS-oSIDSs3MDCw1z0lZjtV9Rb-O0cKXuilQgDFayMWLoJVkHX6U2DjVVjgH3zxLACNJSLXt09rJizbZIRR46xUhfu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48" y="3105724"/>
            <a:ext cx="3244581" cy="30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Расходы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2050" name="Picture 2" descr="https://inok.ru/upload/iblock/c75/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7" y="1581379"/>
            <a:ext cx="3591669" cy="2389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76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1" y="242721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14164"/>
            <a:ext cx="876322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образования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Второвское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2023-2025 годы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3682" y="770308"/>
            <a:ext cx="8384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проекту бюджета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планируются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35300,0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28700,0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28700,0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 документом для формирования расходов на очередной финансовый год является реестр расходных обязательств текущего года по вопросам местного значения и переданных полномочий. За основу планирования действующих расходных обязательств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2025-2026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был взят реестр расходных обязательств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01 ноября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Учтены расходы по  вновь принимаемым расходным обязательствам.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Расходы бюджета города в разрезе функциональной структуры расходов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расходов  бюджета города по разделам  бюджетной классификации  характеризуется следующими данными (без учета условно утвержденных расходов):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57274"/>
              </p:ext>
            </p:extLst>
          </p:nvPr>
        </p:nvGraphicFramePr>
        <p:xfrm>
          <a:off x="1354347" y="2708693"/>
          <a:ext cx="6754482" cy="3351706"/>
        </p:xfrm>
        <a:graphic>
          <a:graphicData uri="http://schemas.openxmlformats.org/drawingml/2006/table">
            <a:tbl>
              <a:tblPr/>
              <a:tblGrid>
                <a:gridCol w="3015160"/>
                <a:gridCol w="1292355"/>
                <a:gridCol w="1154612"/>
                <a:gridCol w="1292355"/>
              </a:tblGrid>
              <a:tr h="637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35300,0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28056,2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2713,0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4601,9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4601,9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4601,9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оборона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345,5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315,1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328,1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809,2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709,2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709,2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18124,6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11011,2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10355,0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10800,4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10800,4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10800,4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618,4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618,4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618,4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5223" y="5952226"/>
            <a:ext cx="8108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Сумма условно утвержденных расходов на первый плановый период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год) составила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643,8тыс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руб.,  на второй плановый период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год)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1287,0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99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"/>
            <a:ext cx="6975565" cy="120178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407289"/>
              </p:ext>
            </p:extLst>
          </p:nvPr>
        </p:nvGraphicFramePr>
        <p:xfrm>
          <a:off x="1" y="1010194"/>
          <a:ext cx="8161867" cy="584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0169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815904"/>
              </p:ext>
            </p:extLst>
          </p:nvPr>
        </p:nvGraphicFramePr>
        <p:xfrm>
          <a:off x="0" y="999460"/>
          <a:ext cx="8281851" cy="585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01690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19370"/>
              </p:ext>
            </p:extLst>
          </p:nvPr>
        </p:nvGraphicFramePr>
        <p:xfrm>
          <a:off x="83892" y="1660460"/>
          <a:ext cx="7759335" cy="527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19109" cy="110578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общегосударственные вопросы 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387507"/>
              </p:ext>
            </p:extLst>
          </p:nvPr>
        </p:nvGraphicFramePr>
        <p:xfrm>
          <a:off x="0" y="1201783"/>
          <a:ext cx="8377646" cy="565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7201" y="133666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61910"/>
            <a:ext cx="876322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разделу «Общегосударственные вопросы» предусмотрены бюджетные ассигнования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2024году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4601,9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4601,9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4601,9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«Общегосударственные вопросы» 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004608"/>
              </p:ext>
            </p:extLst>
          </p:nvPr>
        </p:nvGraphicFramePr>
        <p:xfrm>
          <a:off x="439948" y="2194214"/>
          <a:ext cx="7998494" cy="21596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002947"/>
                <a:gridCol w="790957"/>
                <a:gridCol w="1106391"/>
                <a:gridCol w="1044581"/>
                <a:gridCol w="1014027"/>
                <a:gridCol w="1039591"/>
              </a:tblGrid>
              <a:tr h="1040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48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3635,2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4601,9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4601,9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4601,9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17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</a:tr>
              <a:tr h="235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20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3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301,5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997,9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997,9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997,9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91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безопасность и правоохранительную деятельность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988157"/>
              </p:ext>
            </p:extLst>
          </p:nvPr>
        </p:nvGraphicFramePr>
        <p:xfrm>
          <a:off x="-1" y="1567542"/>
          <a:ext cx="8281851" cy="52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4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05455"/>
            <a:ext cx="876322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«Национальная безопасность и правоохранительная деятельность» предусмотрены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2024 году – 809,2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2025-2026  - 709,2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«Национальная безопасность и правоохранительная деятельность»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51280"/>
              </p:ext>
            </p:extLst>
          </p:nvPr>
        </p:nvGraphicFramePr>
        <p:xfrm>
          <a:off x="322218" y="1907177"/>
          <a:ext cx="8456023" cy="38578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96045"/>
                <a:gridCol w="809897"/>
                <a:gridCol w="1069712"/>
                <a:gridCol w="1198473"/>
                <a:gridCol w="1198473"/>
                <a:gridCol w="983423"/>
              </a:tblGrid>
              <a:tr h="1663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(план по решению СНД)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668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90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4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kwingroup.com/wp-content/uploads/2017/06/pokazateli.png?fit=440%2C318&amp;ss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84127"/>
            <a:ext cx="5486399" cy="396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9525" y="978447"/>
            <a:ext cx="6056811" cy="2585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336" indent="0" algn="just"/>
            <a:r>
              <a:rPr lang="ru" sz="2000" b="1" dirty="0">
                <a:latin typeface="Times New Roman"/>
              </a:rPr>
              <a:t>Бюджет для граждан - что это такое</a:t>
            </a:r>
            <a:r>
              <a:rPr lang="ru" sz="2000" b="1" dirty="0" smtClean="0">
                <a:latin typeface="Times New Roman"/>
              </a:rPr>
              <a:t>?</a:t>
            </a:r>
          </a:p>
          <a:p>
            <a:pPr marL="21336" indent="0" algn="just"/>
            <a:endParaRPr lang="ru" sz="2000" b="1" dirty="0">
              <a:latin typeface="Times New Roman"/>
            </a:endParaRPr>
          </a:p>
          <a:p>
            <a:pPr marR="256032" indent="0" algn="just">
              <a:lnSpc>
                <a:spcPts val="1920"/>
              </a:lnSpc>
            </a:pPr>
            <a:r>
              <a:rPr lang="ru" sz="2000" b="1" dirty="0">
                <a:latin typeface="Times New Roman"/>
              </a:rPr>
              <a:t>«Бюджет для граждан» </a:t>
            </a:r>
            <a:r>
              <a:rPr lang="ru" sz="2000" dirty="0">
                <a:latin typeface="Times New Roman"/>
              </a:rPr>
              <a:t>- аналитический документ, разрабатываемый в целях предоставления гражданам актуальной информации о проекте бюджета </a:t>
            </a:r>
            <a:r>
              <a:rPr lang="ru" sz="2000" dirty="0" smtClean="0">
                <a:latin typeface="Times New Roman"/>
              </a:rPr>
              <a:t>муниципального образования Второвское Камешковского района, </a:t>
            </a:r>
            <a:r>
              <a:rPr lang="ru" sz="2000" dirty="0">
                <a:latin typeface="Times New Roman"/>
              </a:rPr>
              <a:t>в формате доступном для широкого круга </a:t>
            </a:r>
            <a:r>
              <a:rPr lang="ru" sz="2000" dirty="0" smtClean="0">
                <a:latin typeface="Times New Roman"/>
              </a:rPr>
              <a:t>пользователей. В представленной информации </a:t>
            </a:r>
            <a:r>
              <a:rPr lang="ru" sz="2000" dirty="0">
                <a:latin typeface="Times New Roman"/>
              </a:rPr>
              <a:t>отражено положение бюджета на предстоящий </a:t>
            </a:r>
            <a:r>
              <a:rPr lang="ru" sz="2000" dirty="0" smtClean="0">
                <a:latin typeface="Times New Roman"/>
              </a:rPr>
              <a:t>2023 </a:t>
            </a:r>
            <a:r>
              <a:rPr lang="ru" sz="2000" dirty="0">
                <a:latin typeface="Times New Roman"/>
              </a:rPr>
              <a:t>год </a:t>
            </a:r>
            <a:r>
              <a:rPr lang="ru" sz="2000" dirty="0" smtClean="0">
                <a:latin typeface="Times New Roman"/>
              </a:rPr>
              <a:t>и на </a:t>
            </a:r>
            <a:r>
              <a:rPr lang="ru" sz="2000" dirty="0">
                <a:latin typeface="Times New Roman"/>
              </a:rPr>
              <a:t>плановый период </a:t>
            </a:r>
            <a:r>
              <a:rPr lang="ru" sz="2000" dirty="0" smtClean="0">
                <a:latin typeface="Times New Roman"/>
              </a:rPr>
              <a:t>2024 и 2026 годов. </a:t>
            </a:r>
          </a:p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401" y="209006"/>
            <a:ext cx="5185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1" y="3697948"/>
            <a:ext cx="3130730" cy="27529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indent="0" algn="just">
              <a:lnSpc>
                <a:spcPts val="1920"/>
              </a:lnSpc>
            </a:pPr>
            <a:endParaRPr lang="ru" sz="2000" b="1" dirty="0" smtClean="0">
              <a:latin typeface="Times New Roman"/>
            </a:endParaRPr>
          </a:p>
          <a:p>
            <a:pPr marL="3048" indent="0" algn="just">
              <a:lnSpc>
                <a:spcPts val="1920"/>
              </a:lnSpc>
            </a:pPr>
            <a:r>
              <a:rPr lang="ru" sz="2000" b="1" dirty="0" smtClean="0">
                <a:latin typeface="Times New Roman"/>
              </a:rPr>
              <a:t>«Бюджет для граждан»</a:t>
            </a:r>
            <a:r>
              <a:rPr lang="ru" sz="2000" dirty="0" smtClean="0">
                <a:latin typeface="Times New Roman"/>
              </a:rPr>
              <a:t> </a:t>
            </a:r>
          </a:p>
          <a:p>
            <a:pPr marL="3048" indent="0" algn="just">
              <a:lnSpc>
                <a:spcPts val="1920"/>
              </a:lnSpc>
            </a:pPr>
            <a:r>
              <a:rPr lang="ru" sz="2000" dirty="0" smtClean="0">
                <a:latin typeface="Times New Roman"/>
              </a:rPr>
              <a:t>создан для обеспечения прозрачности и открытости бюджетного процесса в нашем муниципальном образовании, нацелен на получение обратной связи от граждан по интересующим вопросам.</a:t>
            </a:r>
            <a:endParaRPr lang="ru" sz="20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208206" y="3182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Расходы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бюджетной классификации «Национальная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оборона»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44719"/>
              </p:ext>
            </p:extLst>
          </p:nvPr>
        </p:nvGraphicFramePr>
        <p:xfrm>
          <a:off x="374467" y="1376980"/>
          <a:ext cx="8255726" cy="2453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20992"/>
                <a:gridCol w="764731"/>
                <a:gridCol w="1069704"/>
                <a:gridCol w="1170085"/>
                <a:gridCol w="1170085"/>
                <a:gridCol w="960129"/>
              </a:tblGrid>
              <a:tr h="154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(план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решению СНД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4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0399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613207"/>
              </p:ext>
            </p:extLst>
          </p:nvPr>
        </p:nvGraphicFramePr>
        <p:xfrm>
          <a:off x="138122" y="1201783"/>
          <a:ext cx="8309192" cy="565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275" y="947223"/>
            <a:ext cx="8790747" cy="6439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«Жилищно-коммунальное хозяйство» характеризуются следующими данными: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64811"/>
              </p:ext>
            </p:extLst>
          </p:nvPr>
        </p:nvGraphicFramePr>
        <p:xfrm>
          <a:off x="406149" y="1357693"/>
          <a:ext cx="8412481" cy="3809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80252"/>
                <a:gridCol w="779251"/>
                <a:gridCol w="1090015"/>
                <a:gridCol w="1192302"/>
                <a:gridCol w="1192302"/>
                <a:gridCol w="978359"/>
              </a:tblGrid>
              <a:tr h="933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(план по решению СНД)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7389,2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18124,6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11011,2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10355,0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1214,0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1099,7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10077,1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2214,0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809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коммунального хозяйства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6075,5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7831,5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7581,2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6925,0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4672" y="4792384"/>
            <a:ext cx="885932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жилищно-коммунального хозяйства  планируются 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18124,6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(51,34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2025году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11011,2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39,25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10355,0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(37,77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хозяйство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взносы на капитальный ремонт общего имущества в некоммерческий Фонд капитального ремонта многоквартирных домов в отношении муниципальных квартир составят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составят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214,0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1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2496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59" y="395877"/>
            <a:ext cx="86848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0936" y="741871"/>
            <a:ext cx="8527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2496" y="973123"/>
            <a:ext cx="8821028" cy="442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мероприятия по благоустройству территории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предусмотрены средства за счет бюджета муниципального образования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10077,1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2025 – 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- 1214,0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уличное освещение –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1359,9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2025-2026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1159,9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тыс.руб.ежегодно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                 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благоустройство (спиливание деревьев,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окашивание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населенных пунктов, уборка  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свалок) –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1938,8тыс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727,8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обустройство, уборка кладбища – в 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217,0 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благоустройству дворовых и прилегающих территорий в 2024 году – 6452,1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мероприятия по предотвращению борщевика Сосновского в 2024-2026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109,3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жилищно-коммунального хозяйства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запланированные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7831,5 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7581,2тыс.руб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925,0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«УЖКХ МО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(выплату заработной платы с начислениями).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Планируются расходы на приобретение товаров и услуг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2023,4тыс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,( (услуги связи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326,8тыс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рублей; коммунальные услуги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162,1тыс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имущества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198,6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рублей; прочие услуги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530,4тыс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8,5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увеличение стоимости материальных запасов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300,2тыс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рублей;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стоимости основных средств –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300,3 тыс. рублей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2025году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1327,7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1327,7тыс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Подробная расшифровка указана в расчете к сметам.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запланированы расходы на уплату земельного и транспортного налога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16,0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ежегодно.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проводимые по благоустройству поселения позволят создать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условия для жизни и здоровья населения,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мер по предупреждению и устранению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вредного воздействия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человека факторов среды обитания.    </a:t>
            </a:r>
          </a:p>
        </p:txBody>
      </p:sp>
    </p:spTree>
    <p:extLst>
      <p:ext uri="{BB962C8B-B14F-4D97-AF65-F5344CB8AC3E}">
        <p14:creationId xmlns:p14="http://schemas.microsoft.com/office/powerpoint/2010/main" val="1284221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5394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кинематографию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2022-2026годах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602393"/>
              </p:ext>
            </p:extLst>
          </p:nvPr>
        </p:nvGraphicFramePr>
        <p:xfrm>
          <a:off x="1" y="1160720"/>
          <a:ext cx="914400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224466"/>
              </p:ext>
            </p:extLst>
          </p:nvPr>
        </p:nvGraphicFramePr>
        <p:xfrm>
          <a:off x="1" y="1160720"/>
          <a:ext cx="889145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9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0146" y="242721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01747"/>
              </p:ext>
            </p:extLst>
          </p:nvPr>
        </p:nvGraphicFramePr>
        <p:xfrm>
          <a:off x="347414" y="1046490"/>
          <a:ext cx="8451531" cy="2321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2916"/>
                <a:gridCol w="993099"/>
                <a:gridCol w="1604597"/>
                <a:gridCol w="1310700"/>
                <a:gridCol w="1367716"/>
                <a:gridCol w="992503"/>
              </a:tblGrid>
              <a:tr h="667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1043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 – всего,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 обеспечение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0146" y="4187417"/>
            <a:ext cx="86209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подразделу «Пенсионное обеспечение»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планируются бюджетные ассигнования на ежемесячные доплаты к пенсиям муниципальным служащим 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618,4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 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2025-2026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618,4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ежегодно.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подразделу «Социальное обеспечение населения»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запланированы расходы: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Средства  планируется направить на выплату материальной помощи лицам, оказавшимся в трудной жизненной ситуации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,0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тыс. рублей ежегодно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96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" y="353568"/>
            <a:ext cx="1429512" cy="14234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3640" y="1289304"/>
            <a:ext cx="4239768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12"/>
              </a:lnSpc>
            </a:pPr>
            <a:r>
              <a:rPr lang="ru" sz="2200" b="1" dirty="0" smtClean="0">
                <a:latin typeface="Times New Roman"/>
              </a:rPr>
              <a:t>Информация </a:t>
            </a:r>
            <a:r>
              <a:rPr lang="ru" sz="2200" b="1" dirty="0">
                <a:latin typeface="Times New Roman"/>
              </a:rPr>
              <a:t>для контактов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116" y="2013422"/>
            <a:ext cx="7325215" cy="566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•   </a:t>
            </a:r>
            <a:r>
              <a:rPr lang="ru" sz="1900" b="1" dirty="0" smtClean="0">
                <a:latin typeface="Times New Roman"/>
              </a:rPr>
              <a:t>Администрация муниципального образования Второвское сельское </a:t>
            </a:r>
            <a:r>
              <a:rPr lang="ru" sz="1900" b="1" smtClean="0">
                <a:latin typeface="Times New Roman"/>
              </a:rPr>
              <a:t>поселение Камешковского муниципального </a:t>
            </a:r>
            <a:r>
              <a:rPr lang="ru" sz="1900" b="1" dirty="0" smtClean="0">
                <a:latin typeface="Times New Roman"/>
              </a:rPr>
              <a:t>района </a:t>
            </a:r>
            <a:r>
              <a:rPr lang="ru" sz="1900" b="1" dirty="0">
                <a:latin typeface="Times New Roman"/>
              </a:rPr>
              <a:t>Владимирской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116" y="2816788"/>
            <a:ext cx="7446264" cy="2312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0312" indent="0" algn="ctr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	Адрес: </a:t>
            </a:r>
            <a:r>
              <a:rPr lang="ru" sz="1900" b="1" dirty="0" smtClean="0">
                <a:latin typeface="Times New Roman"/>
              </a:rPr>
              <a:t>601300, </a:t>
            </a:r>
            <a:r>
              <a:rPr lang="ru" sz="1900" b="1" dirty="0">
                <a:latin typeface="Times New Roman"/>
              </a:rPr>
              <a:t>Владимирская обл., </a:t>
            </a:r>
            <a:r>
              <a:rPr lang="ru" sz="1900" b="1" dirty="0" smtClean="0">
                <a:latin typeface="Times New Roman"/>
              </a:rPr>
              <a:t>Камешковский </a:t>
            </a:r>
            <a:r>
              <a:rPr lang="ru" sz="1900" b="1" dirty="0">
                <a:latin typeface="Times New Roman"/>
              </a:rPr>
              <a:t>р-н,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с.Второво ул. Советская д.22А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Тел</a:t>
            </a:r>
            <a:r>
              <a:rPr lang="ru" sz="1900" b="1" dirty="0">
                <a:latin typeface="Times New Roman"/>
              </a:rPr>
              <a:t>.: </a:t>
            </a:r>
            <a:r>
              <a:rPr lang="ru" sz="1900" b="1" dirty="0" smtClean="0">
                <a:latin typeface="Times New Roman"/>
              </a:rPr>
              <a:t>8(49248) 5-52-86, </a:t>
            </a:r>
            <a:r>
              <a:rPr lang="ru" sz="1900" b="1" dirty="0">
                <a:latin typeface="Times New Roman"/>
              </a:rPr>
              <a:t>факс </a:t>
            </a:r>
            <a:r>
              <a:rPr lang="ru" sz="1900" b="1" dirty="0" smtClean="0">
                <a:latin typeface="Times New Roman"/>
              </a:rPr>
              <a:t>8(49248) 5-52-35</a:t>
            </a:r>
          </a:p>
          <a:p>
            <a:pPr marL="1018032" marR="993648" indent="0" algn="ctr">
              <a:lnSpc>
                <a:spcPts val="1920"/>
              </a:lnSpc>
            </a:pPr>
            <a:endParaRPr lang="ru" sz="1900" b="1" dirty="0">
              <a:latin typeface="Times New Roman"/>
            </a:endParaRP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www</a:t>
            </a:r>
            <a:r>
              <a:rPr lang="en-US" sz="1900" b="1" dirty="0">
                <a:latin typeface="Times New Roman"/>
              </a:rPr>
              <a:t>: </a:t>
            </a:r>
            <a:r>
              <a:rPr lang="en-US" sz="1900" b="1" u="sng" dirty="0">
                <a:latin typeface="Times New Roman"/>
                <a:hlinkClick r:id="rId3"/>
              </a:rPr>
              <a:t>http</a:t>
            </a:r>
            <a:r>
              <a:rPr lang="en-US" sz="1900" b="1" u="sng" dirty="0" smtClean="0">
                <a:latin typeface="Times New Roman"/>
                <a:hlinkClick r:id="rId3"/>
              </a:rPr>
              <a:t>://admvtorovo.ru//</a:t>
            </a: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e-mail: 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</a:rPr>
              <a:t>admvtorovo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  <a:hlinkClick r:id="rId4"/>
              </a:rPr>
              <a:t>@mail.ru</a:t>
            </a:r>
            <a:endParaRPr lang="ru-RU" sz="1900" b="1" i="1" u="sng" dirty="0" smtClean="0">
              <a:solidFill>
                <a:schemeClr val="accent1"/>
              </a:solidFill>
              <a:latin typeface="Times New Roman"/>
              <a:hlinkClick r:id="rId4"/>
            </a:endParaRPr>
          </a:p>
          <a:p>
            <a:pPr marL="210312" indent="0" algn="ctr"/>
            <a:endParaRPr lang="en-US" sz="1900" b="1" u="sng" dirty="0">
              <a:latin typeface="Times New Roman"/>
              <a:hlinkClick r:id="rId4"/>
            </a:endParaRPr>
          </a:p>
          <a:p>
            <a:pPr marL="6096" indent="0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    Время приема в </a:t>
            </a:r>
            <a:r>
              <a:rPr lang="ru-RU" sz="1900" b="1" dirty="0" smtClean="0">
                <a:latin typeface="Times New Roman"/>
              </a:rPr>
              <a:t>Администрации муниципального образования </a:t>
            </a:r>
            <a:r>
              <a:rPr lang="ru-RU" sz="1900" b="1" dirty="0" err="1" smtClean="0">
                <a:latin typeface="Times New Roman"/>
              </a:rPr>
              <a:t>Второвское</a:t>
            </a:r>
            <a:r>
              <a:rPr lang="ru-RU" sz="1900" b="1" dirty="0" smtClean="0">
                <a:latin typeface="Times New Roman"/>
              </a:rPr>
              <a:t> сельское </a:t>
            </a:r>
            <a:r>
              <a:rPr lang="ru-RU" sz="1900" b="1" dirty="0" err="1" smtClean="0">
                <a:latin typeface="Times New Roman"/>
              </a:rPr>
              <a:t>поселениеКамешковского</a:t>
            </a:r>
            <a:r>
              <a:rPr lang="ru" sz="1900" b="1" dirty="0" smtClean="0">
                <a:latin typeface="Times New Roman"/>
              </a:rPr>
              <a:t> муниципального района </a:t>
            </a:r>
            <a:r>
              <a:rPr lang="ru" sz="1900" b="1" dirty="0">
                <a:latin typeface="Times New Roman"/>
              </a:rPr>
              <a:t>Владимирской области:</a:t>
            </a:r>
          </a:p>
          <a:p>
            <a:pPr marR="307848" indent="0" algn="ctr"/>
            <a:r>
              <a:rPr lang="ru" sz="1900" b="1" dirty="0" smtClean="0">
                <a:latin typeface="Times New Roman"/>
              </a:rPr>
              <a:t>с </a:t>
            </a:r>
            <a:r>
              <a:rPr lang="ru" sz="1900" b="1" dirty="0">
                <a:latin typeface="Times New Roman"/>
              </a:rPr>
              <a:t>8.00 до </a:t>
            </a:r>
            <a:r>
              <a:rPr lang="ru" sz="1900" b="1" dirty="0" smtClean="0">
                <a:latin typeface="Times New Roman"/>
              </a:rPr>
              <a:t>16.00 </a:t>
            </a:r>
            <a:r>
              <a:rPr lang="ru" sz="1900" b="1" dirty="0">
                <a:latin typeface="Times New Roman"/>
              </a:rPr>
              <a:t>перерыв на обед с 12.00 до 13.00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505094" y="488465"/>
            <a:ext cx="6792686" cy="378480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3007" y="293042"/>
            <a:ext cx="5037908" cy="39188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Цели бюджета для граждан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9768" y="4485361"/>
            <a:ext cx="6023283" cy="20591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dirty="0">
                <a:latin typeface="Times New Roman"/>
              </a:rPr>
              <a:t>Граждане - и как налогоплательщики, и как потребители общественных благ 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768" y="6464808"/>
            <a:ext cx="8354568" cy="146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29468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местном бюджете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93845" y="1619792"/>
            <a:ext cx="2095718" cy="152214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власти и гражданина, общественный контроль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958222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грамотности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31213" y="109632"/>
            <a:ext cx="5799473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Что такое бюджетный процесс?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71780" y="1913550"/>
            <a:ext cx="3442498" cy="6209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136"/>
              </a:lnSpc>
            </a:pPr>
            <a:r>
              <a:rPr lang="ru" sz="1700" spc="-150" dirty="0">
                <a:latin typeface="Times New Roman"/>
              </a:rPr>
              <a:t>V.</a:t>
            </a:r>
            <a:r>
              <a:rPr lang="ru" sz="1700" dirty="0">
                <a:latin typeface="Times New Roman"/>
              </a:rPr>
              <a:t> Рассмотрение и утверждение отчета об исполнении бюджета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780" y="2843854"/>
            <a:ext cx="3442498" cy="597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spc="-150" dirty="0">
                <a:latin typeface="Times New Roman"/>
              </a:rPr>
              <a:t>IV.</a:t>
            </a:r>
            <a:r>
              <a:rPr lang="ru" sz="1700" dirty="0">
                <a:latin typeface="Times New Roman"/>
              </a:rPr>
              <a:t> Исполнение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1780" y="3756184"/>
            <a:ext cx="3520875" cy="609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III. Утверждение проекта бюджета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71780" y="4678245"/>
            <a:ext cx="3520875" cy="639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II. Рассмотрение проекта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71780" y="5636617"/>
            <a:ext cx="3520875" cy="6302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I. Разработка проекта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28304" y="6498336"/>
            <a:ext cx="60960" cy="97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22" name="TextBox 21"/>
          <p:cNvSpPr txBox="1"/>
          <p:nvPr/>
        </p:nvSpPr>
        <p:spPr>
          <a:xfrm>
            <a:off x="185492" y="654350"/>
            <a:ext cx="70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представляет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132" y="1779389"/>
            <a:ext cx="923109" cy="46672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605424" y="204548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605424" y="2963953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589857" y="3882240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1589857" y="481971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1586702" y="577320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481234" y="2596447"/>
            <a:ext cx="553998" cy="29422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период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00182" y="2379889"/>
            <a:ext cx="529376" cy="1502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год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6309275" y="1779389"/>
            <a:ext cx="1050039" cy="455174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5804740" y="2780508"/>
            <a:ext cx="336110" cy="72904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456" y="585851"/>
            <a:ext cx="3740736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" sz="2700" b="1" dirty="0">
                <a:solidFill>
                  <a:schemeClr val="tx1"/>
                </a:solidFill>
                <a:latin typeface="Times New Roman"/>
              </a:rPr>
              <a:t>Возможности влияния гражданина на состав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13064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78373" y="343415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Публичные слушания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по проекту бюджета</a:t>
            </a:r>
            <a:endParaRPr lang="ru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133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b="1" dirty="0" smtClean="0">
                <a:latin typeface="Times New Roman"/>
              </a:rPr>
              <a:t>Публичные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слушания по отчету об исполнении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86554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72"/>
              </a:lnSpc>
            </a:pPr>
            <a:r>
              <a:rPr lang="ru" b="1" dirty="0" smtClean="0">
                <a:latin typeface="Times New Roman"/>
              </a:rPr>
              <a:t>Публичные обсуждения целевых программ</a:t>
            </a:r>
            <a:endParaRPr lang="ru" b="1" dirty="0">
              <a:latin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7287236">
            <a:off x="1412257" y="2552763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409221" y="2579038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517499">
            <a:off x="5269552" y="2547509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286297"/>
            <a:ext cx="7993117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Основы формирования проекта бюджета муниципального образования </a:t>
            </a:r>
          </a:p>
          <a:p>
            <a:pPr indent="0" algn="ctr">
              <a:lnSpc>
                <a:spcPts val="2904"/>
              </a:lnSpc>
            </a:pP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Второвское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Камешковского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района</a:t>
            </a:r>
            <a:endParaRPr lang="ru-RU" sz="2700" b="1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92340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18918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324089" y="2071846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9279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Концепция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повышения эффективности бюджетных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расходов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в 2024-2026 годах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3873" y="274047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Прогноз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социально- экономического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развития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до 2027 года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807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-RU" sz="1600" b="1" dirty="0" smtClean="0">
                <a:latin typeface="Times New Roman"/>
              </a:rPr>
              <a:t>Основные направления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бюджетной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налоговой и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долговой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 Владимирской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области на 2024 год и на </a:t>
            </a:r>
            <a:endParaRPr lang="en-US" sz="1600" b="1" dirty="0" smtClean="0">
              <a:latin typeface="Times New Roman"/>
            </a:endParaRPr>
          </a:p>
          <a:p>
            <a:pPr indent="0" algn="ctr"/>
            <a:r>
              <a:rPr lang="ru-RU" sz="1600" b="1" dirty="0" smtClean="0">
                <a:latin typeface="Times New Roman"/>
              </a:rPr>
              <a:t>плановый</a:t>
            </a:r>
            <a:r>
              <a:rPr lang="en-US" sz="1600" b="1" dirty="0" smtClean="0">
                <a:latin typeface="Times New Roman"/>
              </a:rPr>
              <a:t> 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2025 и 2026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176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Основные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направления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бюджетной и налоговой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политики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2024 год и на плановый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2025 и 2026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31925" y="2098123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834545" y="2050827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42381" y="2077104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95028" y="2061339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069" y="319176"/>
            <a:ext cx="8751504" cy="6314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70746" y="-243281"/>
            <a:ext cx="8973922" cy="691209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048" indent="0" algn="ctr"/>
            <a:r>
              <a:rPr lang="ru" b="1" dirty="0">
                <a:latin typeface="Times New Roman"/>
              </a:rPr>
              <a:t>Основные направления налоговой политики </a:t>
            </a:r>
            <a:r>
              <a:rPr lang="ru" b="1" dirty="0" smtClean="0">
                <a:latin typeface="Times New Roman"/>
              </a:rPr>
              <a:t>муниципального образования Второвское сельское поселение Камешковского муниципального района Владимирской области  на 2024-2026 годы</a:t>
            </a:r>
            <a:endParaRPr lang="ru" b="1" dirty="0">
              <a:latin typeface="Times New Roman"/>
            </a:endParaRP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sz="12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10016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5538" name="AutoShape 2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2" name="AutoShape 6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31653"/>
            <a:ext cx="90717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6399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Рисунок 10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871" y="855768"/>
            <a:ext cx="8669215" cy="5648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39946" y="1100734"/>
            <a:ext cx="8551617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муниципального района Владимирской области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разработаны в соответствии со </a:t>
            </a:r>
            <a:r>
              <a:rPr lang="ru-RU" sz="1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статьей 172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Бюджетного кодекса Российской Федерации,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Президента Российской Федерации от 07 мая 2018 года № 204 «О национальных целях и стратегических задачах развития Российской Федерации на период до 2024 года» Положением о бюджетном процессе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Основополагающими целями при разработке основных направлений налоговой политики являются повышение налогового потенциала, улучшение администрирование платежей и увеличение собираемости налогов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Владимирской области .      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налоговой политики муниципального образования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Владимирской области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среднесрочную перспективу до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будет осуществляться на основе показателей прогноза социально-экономического развития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налоговой политики муниципального образования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сельское поселение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муниципального района Владимирской области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среднесрочной перспективе являются дальнейшее повышение эффективности налоговой системы без роста существующей налоговой нагрузки на экономику по основным видам налогов, а также совершенствование и оптимизация системы налогового администрирования, стимулирование развития малого и среднего предпринимательства через специальные налоговые режимы, сохранение эффективных налоговых льгот.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в среднесрочной перспективе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реалистичности прогнозирования и минимизация рисков несбалансированности при бюджетном планировании;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доходной базы бюджета поселения за счет наращивания стабильных доходных источников и мобилизации в бюджет имеющихся резервов;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прозрачной системы регулирования неналоговых платежей;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инвестиционной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субъектов малого и среднего предпринимательства.</a:t>
            </a: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0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1135118"/>
            <a:ext cx="8639503" cy="48873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6096" indent="0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50808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471208" y="1212515"/>
            <a:ext cx="81778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2694" y="1139419"/>
            <a:ext cx="8445261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направлениями, по которым предполагается реализовать налоговую политику,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ответственности главных администраторов доходов за выполнение плановых показателей поступления доходов в бюджет поселения;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содействия среднему и малому бизнесу для развития предпринимательской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пресечение схем минимизации налогов, совершенствование методов контроля легализации «теневой» заработной платы;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работы администраторов по неплатежам в местный бюджет;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бюджетной, экономической и   социальной        эффективности; 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на местном уровне налоговых льгот и отмены неэффективных налоговых льгот;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 управления   муниципальной собственностью путем: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повышения эффективности управления муниципальным имуществом и земельными участками;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обеспечения сохранности муниципального имущества;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расширение налоговой базы по имущественным налогам путем выявления и включения в налогооблагаемую базу недвижимого имущества и земельных участков, которые до настоящего времени не зарегистрированы.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доходного потенциала напрямую зависит от конструктивного взаимодействия и скоординированных действий органов государственной власти и органов местного самоуправления с администраторами доходов, осуществление которого будет продолжено в рамках деятельности межведомственных рабочих групп по контролю за своевременностью и полнотой перечисления денежных средств в бюджет поселения, а так же в рамках работы по легализации объектов налогообложения.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основных направлений налоговой политики муниципального образования учтены изменения в налоговое и бюджетное законодательство, вносимые и планируемые к принятию на федеральном и региональном уровнях.</a:t>
            </a:r>
          </a:p>
          <a:p>
            <a:r>
              <a:rPr lang="ru-RU" sz="1050" dirty="0"/>
              <a:t>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2314</TotalTime>
  <Words>2449</Words>
  <Application>Microsoft Office PowerPoint</Application>
  <PresentationFormat>Экран (4:3)</PresentationFormat>
  <Paragraphs>668</Paragraphs>
  <Slides>37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доходов в бюджет муниципального образования Второвское в 2022-2026 годах  (млн. рублей)</vt:lpstr>
      <vt:lpstr>Структура доходов бюджета муниципального образования Второвское в 2022-2026 годах (млн. рублей)</vt:lpstr>
      <vt:lpstr>Структура налоговых и неналоговых доходов бюджета муниципального образования  Второвское в 2022 - 2026 годах</vt:lpstr>
      <vt:lpstr>Структура налоговых доходов бюджета муниципального образования Второвское Камешковского района  в 2024-2026 годах</vt:lpstr>
      <vt:lpstr>Структура неналоговых доходов бюджета муниципального образования Второвское в 2024-2026 годах</vt:lpstr>
      <vt:lpstr>Презентация PowerPoint</vt:lpstr>
      <vt:lpstr>Структура и динамика  межбюджетных трансфертов в 2022-2026 годах</vt:lpstr>
      <vt:lpstr>Презентация PowerPoint</vt:lpstr>
      <vt:lpstr>Презентация PowerPoint</vt:lpstr>
      <vt:lpstr>Динамика расходов бюджета муниципального образования Второвское  в 2022-2026 годах, млн. рублей</vt:lpstr>
      <vt:lpstr>Структура расходов бюджета муниципального образования Второвское на 2024 год, млн. рублей</vt:lpstr>
      <vt:lpstr>Структура расходов бюджета муниципального образования Второвское на социальную сферу   на 2024 год, млн. рублей</vt:lpstr>
      <vt:lpstr>Динамика расходов бюджета муниципального образования Второвское на общегосударственные вопросы в 2022-2026 годах, млн. рублей</vt:lpstr>
      <vt:lpstr>Презентация PowerPoint</vt:lpstr>
      <vt:lpstr>Динамика расходов бюджета муниципального образования Второвское на национальную безопасность и правоохранительную деятельность  в 2022-2026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жилищно-коммунальное хозяйство  в 2022-2026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культуру, кинематографию в 2022-2026годах, млн. рублей</vt:lpstr>
      <vt:lpstr>Динамика расходов бюджета муниципального образования Второвское на социальную политику в 2022 - 2026 годах, млн. рублей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Финасовое управление</dc:creator>
  <cp:lastModifiedBy>Admin</cp:lastModifiedBy>
  <cp:revision>288</cp:revision>
  <cp:lastPrinted>2020-04-15T08:34:56Z</cp:lastPrinted>
  <dcterms:modified xsi:type="dcterms:W3CDTF">2025-02-21T06:53:11Z</dcterms:modified>
</cp:coreProperties>
</file>