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2D4BA3-C7AD-4D56-A997-A0A76B2325EB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8F1D7-0D77-4FBA-8588-3C2C7C4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53999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71381" name="Рисунок 44037138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62658" y="1952153"/>
            <a:ext cx="9411078" cy="3041806"/>
          </a:xfrm>
          <a:prstGeom prst="rect">
            <a:avLst/>
          </a:prstGeom>
        </p:spPr>
      </p:pic>
      <p:pic>
        <p:nvPicPr>
          <p:cNvPr id="954155208" name="Рисунок 954155207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8685668" y="0"/>
            <a:ext cx="3276599" cy="1209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7414947" name="Рисунок 101741494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310519" y="52277"/>
            <a:ext cx="7103242" cy="678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1134948" name="Рисунок 151113494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41460" y="1344915"/>
            <a:ext cx="5235965" cy="5352342"/>
          </a:xfrm>
          <a:prstGeom prst="rect">
            <a:avLst/>
          </a:prstGeom>
        </p:spPr>
      </p:pic>
      <p:pic>
        <p:nvPicPr>
          <p:cNvPr id="1347293783" name="Рисунок 134729378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113019" y="1344915"/>
            <a:ext cx="4969974" cy="5387681"/>
          </a:xfrm>
          <a:prstGeom prst="rect">
            <a:avLst/>
          </a:prstGeom>
        </p:spPr>
      </p:pic>
      <p:sp>
        <p:nvSpPr>
          <p:cNvPr id="399543397" name="TextBox 399543396"/>
          <p:cNvSpPr txBox="1"/>
          <p:nvPr/>
        </p:nvSpPr>
        <p:spPr bwMode="auto">
          <a:xfrm>
            <a:off x="1444826" y="297475"/>
            <a:ext cx="8157621" cy="548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3000" b="1" i="0" u="none" strike="noStrike" cap="none" spc="0">
                <a:solidFill>
                  <a:srgbClr val="2C45C4"/>
                </a:solidFill>
                <a:latin typeface="Gilroy-Medium"/>
                <a:ea typeface="Gilroy-Medium"/>
                <a:cs typeface="Gilroy-Medium"/>
              </a:rPr>
              <a:t>Гостевой доступ для не собственников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7271056" name="TextBox 1107271055"/>
          <p:cNvSpPr txBox="1"/>
          <p:nvPr/>
        </p:nvSpPr>
        <p:spPr bwMode="auto">
          <a:xfrm>
            <a:off x="487777" y="297475"/>
            <a:ext cx="11496230" cy="10058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000" b="1" i="0" u="none" strike="noStrike" cap="none" spc="0">
                <a:solidFill>
                  <a:srgbClr val="2C45C4"/>
                </a:solidFill>
                <a:latin typeface="Gilroy-Medium"/>
                <a:ea typeface="Gilroy-Medium"/>
                <a:cs typeface="Gilroy-Medium"/>
              </a:rPr>
              <a:t>Собственники  жилых домов </a:t>
            </a:r>
            <a:endParaRPr lang="ru-RU" sz="3000" b="1" i="0" u="none" strike="noStrike" cap="none" spc="0">
              <a:solidFill>
                <a:srgbClr val="2C45C4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000" b="1" i="0" u="none" strike="noStrike" cap="none" spc="0">
                <a:solidFill>
                  <a:srgbClr val="2C45C4"/>
                </a:solidFill>
                <a:latin typeface="Gilroy-Medium"/>
                <a:ea typeface="Gilroy-Medium"/>
                <a:cs typeface="Gilroy-Medium"/>
              </a:rPr>
              <a:t>теперь в мобильном приложении</a:t>
            </a:r>
            <a:endParaRPr sz="3000"/>
          </a:p>
        </p:txBody>
      </p:sp>
      <p:pic>
        <p:nvPicPr>
          <p:cNvPr id="319387085" name="Рисунок 31938708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96088" y="1438588"/>
            <a:ext cx="6550369" cy="4649331"/>
          </a:xfrm>
          <a:prstGeom prst="rect">
            <a:avLst/>
          </a:prstGeom>
        </p:spPr>
      </p:pic>
      <p:sp>
        <p:nvSpPr>
          <p:cNvPr id="1928459875" name="Shape 1928459874"/>
          <p:cNvSpPr/>
          <p:nvPr/>
        </p:nvSpPr>
        <p:spPr bwMode="auto">
          <a:xfrm>
            <a:off x="7169531" y="1881831"/>
            <a:ext cx="4814548" cy="310899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200">
                <a:solidFill>
                  <a:srgbClr val="213CC2"/>
                </a:solidFill>
                <a:latin typeface="Calibri"/>
                <a:cs typeface="Calibri"/>
              </a:rPr>
              <a:t>Владельцы домов:</a:t>
            </a:r>
          </a:p>
          <a:p>
            <a:pPr>
              <a:defRPr/>
            </a:pPr>
            <a:r>
              <a:rPr sz="2200" b="0" i="0" u="none">
                <a:solidFill>
                  <a:srgbClr val="213CC2"/>
                </a:solidFill>
                <a:latin typeface="Calibri"/>
                <a:ea typeface="Arial"/>
                <a:cs typeface="Calibri"/>
              </a:rPr>
              <a:t>✔  могут легко и быстро отправлять показания счетчиков напрямую через приложение</a:t>
            </a:r>
            <a:endParaRPr sz="2200">
              <a:solidFill>
                <a:srgbClr val="213CC2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200" b="0" i="0" u="none">
                <a:solidFill>
                  <a:srgbClr val="213CC2"/>
                </a:solidFill>
                <a:latin typeface="Calibri"/>
                <a:ea typeface="Arial"/>
                <a:cs typeface="Calibri"/>
              </a:rPr>
              <a:t>✔  заказывать поверку счетчиков прямо из приложения.</a:t>
            </a:r>
            <a:endParaRPr sz="2200">
              <a:solidFill>
                <a:srgbClr val="213CC2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200" b="0" i="0" u="none">
                <a:solidFill>
                  <a:srgbClr val="213CC2"/>
                </a:solidFill>
                <a:latin typeface="Calibri"/>
                <a:ea typeface="Arial"/>
                <a:cs typeface="Calibri"/>
              </a:rPr>
              <a:t>✔  оплачивать коммунальные услуги в удобном формате без комиссии с помощью системы быстрых платежей.</a:t>
            </a:r>
            <a:endParaRPr sz="2200">
              <a:solidFill>
                <a:srgbClr val="213CC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9637747" name="Рисунок 15963774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7359453" y="1928282"/>
            <a:ext cx="2423687" cy="1217376"/>
          </a:xfrm>
          <a:prstGeom prst="rect">
            <a:avLst/>
          </a:prstGeom>
        </p:spPr>
      </p:pic>
      <p:pic>
        <p:nvPicPr>
          <p:cNvPr id="201493648" name="Рисунок 201493647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7374564" y="3145658"/>
            <a:ext cx="2536856" cy="1157403"/>
          </a:xfrm>
          <a:prstGeom prst="rect">
            <a:avLst/>
          </a:prstGeom>
        </p:spPr>
      </p:pic>
      <p:pic>
        <p:nvPicPr>
          <p:cNvPr id="1238047640" name="Рисунок 1238047639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7457272" y="4322659"/>
            <a:ext cx="2371439" cy="1195701"/>
          </a:xfrm>
          <a:prstGeom prst="rect">
            <a:avLst/>
          </a:prstGeom>
        </p:spPr>
      </p:pic>
      <p:pic>
        <p:nvPicPr>
          <p:cNvPr id="779820503" name="Рисунок 779820502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471533" y="858782"/>
            <a:ext cx="4094852" cy="4290831"/>
          </a:xfrm>
          <a:prstGeom prst="rect">
            <a:avLst/>
          </a:prstGeom>
        </p:spPr>
      </p:pic>
      <p:pic>
        <p:nvPicPr>
          <p:cNvPr id="1726211074" name="Рисунок 1726211073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3041778" y="99430"/>
            <a:ext cx="4415495" cy="1207128"/>
          </a:xfrm>
          <a:prstGeom prst="rect">
            <a:avLst/>
          </a:prstGeom>
        </p:spPr>
      </p:pic>
      <p:pic>
        <p:nvPicPr>
          <p:cNvPr id="1004258839" name="Рисунок 1004258838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7457272" y="919900"/>
            <a:ext cx="2228048" cy="971361"/>
          </a:xfrm>
          <a:prstGeom prst="rect">
            <a:avLst/>
          </a:prstGeom>
        </p:spPr>
      </p:pic>
      <p:sp>
        <p:nvSpPr>
          <p:cNvPr id="828191312" name="TextBox 828191311"/>
          <p:cNvSpPr txBox="1"/>
          <p:nvPr/>
        </p:nvSpPr>
        <p:spPr bwMode="auto">
          <a:xfrm>
            <a:off x="1171336" y="5861584"/>
            <a:ext cx="10524833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213CC2"/>
                </a:solidFill>
                <a:latin typeface="Cambria Math"/>
                <a:ea typeface="Cambria Math"/>
                <a:cs typeface="Cambria Math"/>
              </a:rPr>
              <a:t>&gt;</a:t>
            </a:r>
            <a:r>
              <a:rPr sz="2800" b="1">
                <a:solidFill>
                  <a:srgbClr val="213CC2"/>
                </a:solidFill>
              </a:rPr>
              <a:t> 90. 000 жителей области установили мобильное приложение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0809079" name="TextBox 820809078"/>
          <p:cNvSpPr txBox="1"/>
          <p:nvPr/>
        </p:nvSpPr>
        <p:spPr bwMode="auto">
          <a:xfrm>
            <a:off x="4094851" y="1372574"/>
            <a:ext cx="3470495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26096541" name="Рисунок 102609654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841262" y="174876"/>
            <a:ext cx="10609529" cy="6116337"/>
          </a:xfrm>
          <a:prstGeom prst="rect">
            <a:avLst/>
          </a:prstGeom>
        </p:spPr>
      </p:pic>
      <p:sp>
        <p:nvSpPr>
          <p:cNvPr id="936040083" name="TextBox 936040082"/>
          <p:cNvSpPr txBox="1"/>
          <p:nvPr/>
        </p:nvSpPr>
        <p:spPr bwMode="auto">
          <a:xfrm>
            <a:off x="3991113" y="1570618"/>
            <a:ext cx="3998685" cy="2773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200" b="0">
                <a:solidFill>
                  <a:srgbClr val="213CC2"/>
                </a:solidFill>
                <a:latin typeface="Times New Roman"/>
                <a:cs typeface="Times New Roman"/>
              </a:rPr>
              <a:t>В мобильном приложении пользователи могут:</a:t>
            </a:r>
            <a:endParaRPr sz="2200" b="0">
              <a:solidFill>
                <a:srgbClr val="213CC2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ru-RU" sz="2200" b="0">
                <a:solidFill>
                  <a:srgbClr val="213CC2"/>
                </a:solidFill>
                <a:latin typeface="Times New Roman"/>
                <a:cs typeface="Times New Roman"/>
              </a:rPr>
              <a:t>оплачивать все счета за ЖКУ БЕЗ КОМИССИИ</a:t>
            </a:r>
            <a:endParaRPr sz="2200" b="0">
              <a:solidFill>
                <a:srgbClr val="213CC2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ru-RU" sz="2200" b="0">
                <a:solidFill>
                  <a:srgbClr val="213CC2"/>
                </a:solidFill>
                <a:latin typeface="Times New Roman"/>
                <a:cs typeface="Times New Roman"/>
              </a:rPr>
              <a:t>изучать историю всех начислений</a:t>
            </a:r>
            <a:endParaRPr sz="2200" b="0">
              <a:solidFill>
                <a:srgbClr val="213CC2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ru-RU" sz="2200" b="0">
                <a:solidFill>
                  <a:srgbClr val="213CC2"/>
                </a:solidFill>
                <a:latin typeface="Times New Roman"/>
                <a:cs typeface="Times New Roman"/>
              </a:rPr>
              <a:t>просматривать квитанции за ЖКУ</a:t>
            </a:r>
            <a:endParaRPr sz="2200" b="0">
              <a:solidFill>
                <a:srgbClr val="213CC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21305053" name="Рисунок 192130505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73489" y="584095"/>
            <a:ext cx="4736138" cy="6335773"/>
          </a:xfrm>
          <a:prstGeom prst="rect">
            <a:avLst/>
          </a:prstGeom>
        </p:spPr>
      </p:pic>
      <p:sp>
        <p:nvSpPr>
          <p:cNvPr id="1702957676" name="TextBox 1702957675"/>
          <p:cNvSpPr txBox="1"/>
          <p:nvPr/>
        </p:nvSpPr>
        <p:spPr bwMode="auto">
          <a:xfrm>
            <a:off x="2443514" y="127722"/>
            <a:ext cx="7874952" cy="61268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45C4"/>
              </a:buClr>
              <a:buSzPts val="7200"/>
              <a:buFont typeface="Arial"/>
              <a:buNone/>
              <a:defRPr/>
            </a:pPr>
            <a:r>
              <a:rPr lang="ru-RU" sz="3800" b="1" i="0" u="none" strike="noStrike" cap="none" spc="0">
                <a:solidFill>
                  <a:srgbClr val="2C45C4"/>
                </a:solidFill>
                <a:latin typeface="Gilroy-Medium"/>
                <a:ea typeface="Gilroy-Medium"/>
                <a:cs typeface="Gilroy-Medium"/>
              </a:rPr>
              <a:t>Передача показаний ИПУ</a:t>
            </a:r>
            <a:endParaRPr sz="4800" b="1" i="0" u="none" strike="noStrike" cap="none">
              <a:solidFill>
                <a:srgbClr val="2C45C4"/>
              </a:solidFill>
              <a:latin typeface="Gilroy-Medium"/>
            </a:endParaRPr>
          </a:p>
        </p:txBody>
      </p:sp>
      <p:pic>
        <p:nvPicPr>
          <p:cNvPr id="254264014" name="Рисунок 25426401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380991" y="810808"/>
            <a:ext cx="4449349" cy="6025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920512" name="TextBox 88920511"/>
          <p:cNvSpPr txBox="1"/>
          <p:nvPr/>
        </p:nvSpPr>
        <p:spPr bwMode="auto">
          <a:xfrm>
            <a:off x="4754999" y="122063"/>
            <a:ext cx="7300040" cy="4724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500" b="1">
                <a:solidFill>
                  <a:srgbClr val="213CC2"/>
                </a:solidFill>
                <a:latin typeface="Gilroy-Medium"/>
                <a:cs typeface="Gilroy-Medium"/>
              </a:rPr>
              <a:t>Отчет управляющей организации, ТСЖ, ЖСК</a:t>
            </a:r>
          </a:p>
        </p:txBody>
      </p:sp>
      <p:pic>
        <p:nvPicPr>
          <p:cNvPr id="111430261" name="Рисунок 11143026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265940" y="975539"/>
            <a:ext cx="4110000" cy="5442454"/>
          </a:xfrm>
          <a:prstGeom prst="rect">
            <a:avLst/>
          </a:prstGeom>
        </p:spPr>
      </p:pic>
      <p:pic>
        <p:nvPicPr>
          <p:cNvPr id="588519056" name="Рисунок 58851905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75086" y="65479"/>
            <a:ext cx="4323328" cy="6720311"/>
          </a:xfrm>
          <a:prstGeom prst="rect">
            <a:avLst/>
          </a:prstGeom>
        </p:spPr>
      </p:pic>
      <p:pic>
        <p:nvPicPr>
          <p:cNvPr id="1340225689" name="Рисунок 134022568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247128" y="3258712"/>
            <a:ext cx="4507871" cy="1518341"/>
          </a:xfrm>
          <a:prstGeom prst="rect">
            <a:avLst/>
          </a:prstGeom>
        </p:spPr>
      </p:pic>
      <p:sp>
        <p:nvSpPr>
          <p:cNvPr id="913772919" name="Овал 913772918"/>
          <p:cNvSpPr/>
          <p:nvPr/>
        </p:nvSpPr>
        <p:spPr bwMode="auto">
          <a:xfrm>
            <a:off x="6424232" y="5738985"/>
            <a:ext cx="4177796" cy="80160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213CC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901993" name="TextBox 808901992"/>
          <p:cNvSpPr txBox="1"/>
          <p:nvPr/>
        </p:nvSpPr>
        <p:spPr bwMode="auto">
          <a:xfrm>
            <a:off x="2218142" y="203167"/>
            <a:ext cx="8148190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213CC2"/>
                </a:solidFill>
                <a:latin typeface="Gilroy-Medium"/>
                <a:cs typeface="Gilroy-Medium"/>
              </a:rPr>
              <a:t>Информация о капитальном ремонте вашего дома</a:t>
            </a:r>
          </a:p>
        </p:txBody>
      </p:sp>
      <p:pic>
        <p:nvPicPr>
          <p:cNvPr id="1884157627" name="Рисунок 188415762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424380" y="752560"/>
            <a:ext cx="4707846" cy="5997624"/>
          </a:xfrm>
          <a:prstGeom prst="rect">
            <a:avLst/>
          </a:prstGeom>
        </p:spPr>
      </p:pic>
      <p:pic>
        <p:nvPicPr>
          <p:cNvPr id="78877946" name="Рисунок 7887794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375148" y="752559"/>
            <a:ext cx="4679554" cy="5954449"/>
          </a:xfrm>
          <a:prstGeom prst="rect">
            <a:avLst/>
          </a:prstGeom>
        </p:spPr>
      </p:pic>
      <p:pic>
        <p:nvPicPr>
          <p:cNvPr id="1323047412" name="Рисунок 1323047411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5943267" y="2966361"/>
            <a:ext cx="5394356" cy="2098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4849529" name="Рисунок 209484952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39480" y="297475"/>
            <a:ext cx="5145890" cy="5816772"/>
          </a:xfrm>
          <a:prstGeom prst="rect">
            <a:avLst/>
          </a:prstGeom>
        </p:spPr>
      </p:pic>
      <p:pic>
        <p:nvPicPr>
          <p:cNvPr id="144525785" name="Рисунок 14452578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509108" y="1655494"/>
            <a:ext cx="5120866" cy="4074059"/>
          </a:xfrm>
          <a:prstGeom prst="rect">
            <a:avLst/>
          </a:prstGeom>
        </p:spPr>
      </p:pic>
      <p:pic>
        <p:nvPicPr>
          <p:cNvPr id="763908019" name="Рисунок 76390801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639207" y="169752"/>
            <a:ext cx="4829175" cy="1076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07507118" name="Рисунок 210750711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0791" y="570965"/>
            <a:ext cx="12057293" cy="6290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9398147" name="TextBox 809398146"/>
          <p:cNvSpPr txBox="1"/>
          <p:nvPr/>
        </p:nvSpPr>
        <p:spPr bwMode="auto">
          <a:xfrm>
            <a:off x="1388241" y="196291"/>
            <a:ext cx="10043831" cy="39322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45C4"/>
              </a:buClr>
              <a:buSzPts val="7200"/>
              <a:buFont typeface="Arial"/>
              <a:buNone/>
              <a:defRPr/>
            </a:pPr>
            <a:r>
              <a:rPr lang="en-US" sz="2200" b="1" i="0" u="none" strike="noStrike" cap="none">
                <a:solidFill>
                  <a:srgbClr val="2C45C4"/>
                </a:solidFill>
                <a:latin typeface="Gilroy-Medium"/>
              </a:rPr>
              <a:t>Прямая коммуникация</a:t>
            </a:r>
            <a:r>
              <a:rPr lang="ru-RU" sz="2200" b="1" i="0" u="none" strike="noStrike" cap="none">
                <a:solidFill>
                  <a:srgbClr val="2C45C4"/>
                </a:solidFill>
                <a:latin typeface="Gilroy-Medium"/>
              </a:rPr>
              <a:t> с управляющей организацией, ТСЖ, ЖСК</a:t>
            </a:r>
            <a:endParaRPr sz="7200" b="1" i="0" u="none" strike="noStrike" cap="none">
              <a:solidFill>
                <a:srgbClr val="2C45C4"/>
              </a:solidFill>
              <a:latin typeface="Gilroy-Medium"/>
            </a:endParaRPr>
          </a:p>
        </p:txBody>
      </p:sp>
      <p:pic>
        <p:nvPicPr>
          <p:cNvPr id="1057791989" name="Рисунок 105779198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898694">
            <a:off x="5418199" y="1027372"/>
            <a:ext cx="2535560" cy="5087479"/>
          </a:xfrm>
          <a:prstGeom prst="rect">
            <a:avLst/>
          </a:prstGeom>
        </p:spPr>
      </p:pic>
      <p:pic>
        <p:nvPicPr>
          <p:cNvPr id="866894059" name="Рисунок 866894058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 rot="799551">
            <a:off x="8562530" y="1411098"/>
            <a:ext cx="2606881" cy="4618440"/>
          </a:xfrm>
          <a:prstGeom prst="rect">
            <a:avLst/>
          </a:prstGeom>
          <a:ln w="6349">
            <a:noFill/>
            <a:prstDash val="solid"/>
          </a:ln>
        </p:spPr>
      </p:pic>
      <p:pic>
        <p:nvPicPr>
          <p:cNvPr id="184712463" name="Рисунок 184712462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87699" y="1592047"/>
            <a:ext cx="4475212" cy="3932263"/>
          </a:xfrm>
          <a:prstGeom prst="rect">
            <a:avLst/>
          </a:prstGeom>
        </p:spPr>
      </p:pic>
      <p:sp>
        <p:nvSpPr>
          <p:cNvPr id="761479588" name="Прямоугольник 761479587"/>
          <p:cNvSpPr/>
          <p:nvPr/>
        </p:nvSpPr>
        <p:spPr bwMode="auto">
          <a:xfrm rot="772599">
            <a:off x="5401512" y="931375"/>
            <a:ext cx="2687677" cy="5374310"/>
          </a:xfrm>
          <a:prstGeom prst="rect">
            <a:avLst/>
          </a:prstGeom>
          <a:solidFill>
            <a:schemeClr val="bg1">
              <a:alpha val="0"/>
            </a:schemeClr>
          </a:solidFill>
          <a:ln w="19049" cap="flat" cmpd="sng" algn="ctr">
            <a:solidFill>
              <a:srgbClr val="213CC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917326" name="Прямоугольник 427917325"/>
          <p:cNvSpPr/>
          <p:nvPr/>
        </p:nvSpPr>
        <p:spPr bwMode="auto">
          <a:xfrm rot="793878">
            <a:off x="8314449" y="1268999"/>
            <a:ext cx="2835918" cy="5072200"/>
          </a:xfrm>
          <a:prstGeom prst="rect">
            <a:avLst/>
          </a:prstGeom>
          <a:solidFill>
            <a:schemeClr val="bg1">
              <a:alpha val="0"/>
            </a:schemeClr>
          </a:solidFill>
          <a:ln w="19049" cap="flat" cmpd="sng" algn="ctr">
            <a:solidFill>
              <a:srgbClr val="213CC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</Words>
  <Application>Microsoft Office PowerPoint</Application>
  <DocSecurity>0</DocSecurity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43</cp:revision>
  <dcterms:created xsi:type="dcterms:W3CDTF">2024-06-20T07:20:20Z</dcterms:created>
  <dcterms:modified xsi:type="dcterms:W3CDTF">2025-02-20T07:00:57Z</dcterms:modified>
  <dc:identifier/>
  <dc:language/>
  <cp:version/>
</cp:coreProperties>
</file>